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77"/>
  </p:notesMasterIdLst>
  <p:sldIdLst>
    <p:sldId id="256" r:id="rId2"/>
    <p:sldId id="619" r:id="rId3"/>
    <p:sldId id="422" r:id="rId4"/>
    <p:sldId id="718" r:id="rId5"/>
    <p:sldId id="629" r:id="rId6"/>
    <p:sldId id="651" r:id="rId7"/>
    <p:sldId id="655" r:id="rId8"/>
    <p:sldId id="652" r:id="rId9"/>
    <p:sldId id="658" r:id="rId10"/>
    <p:sldId id="657" r:id="rId11"/>
    <p:sldId id="659" r:id="rId12"/>
    <p:sldId id="654" r:id="rId13"/>
    <p:sldId id="660" r:id="rId14"/>
    <p:sldId id="628" r:id="rId15"/>
    <p:sldId id="630" r:id="rId16"/>
    <p:sldId id="719" r:id="rId17"/>
    <p:sldId id="632" r:id="rId18"/>
    <p:sldId id="649" r:id="rId19"/>
    <p:sldId id="650" r:id="rId20"/>
    <p:sldId id="631" r:id="rId21"/>
    <p:sldId id="661" r:id="rId22"/>
    <p:sldId id="664" r:id="rId23"/>
    <p:sldId id="669" r:id="rId24"/>
    <p:sldId id="666" r:id="rId25"/>
    <p:sldId id="722" r:id="rId26"/>
    <p:sldId id="667" r:id="rId27"/>
    <p:sldId id="673" r:id="rId28"/>
    <p:sldId id="672" r:id="rId29"/>
    <p:sldId id="671" r:id="rId30"/>
    <p:sldId id="674" r:id="rId31"/>
    <p:sldId id="675" r:id="rId32"/>
    <p:sldId id="676" r:id="rId33"/>
    <p:sldId id="715" r:id="rId34"/>
    <p:sldId id="605" r:id="rId35"/>
    <p:sldId id="723" r:id="rId36"/>
    <p:sldId id="677" r:id="rId37"/>
    <p:sldId id="679" r:id="rId38"/>
    <p:sldId id="634" r:id="rId39"/>
    <p:sldId id="680" r:id="rId40"/>
    <p:sldId id="636" r:id="rId41"/>
    <p:sldId id="639" r:id="rId42"/>
    <p:sldId id="604" r:id="rId43"/>
    <p:sldId id="481" r:id="rId44"/>
    <p:sldId id="713" r:id="rId45"/>
    <p:sldId id="716" r:id="rId46"/>
    <p:sldId id="724" r:id="rId47"/>
    <p:sldId id="682" r:id="rId48"/>
    <p:sldId id="691" r:id="rId49"/>
    <p:sldId id="692" r:id="rId50"/>
    <p:sldId id="693" r:id="rId51"/>
    <p:sldId id="717" r:id="rId52"/>
    <p:sldId id="690" r:id="rId53"/>
    <p:sldId id="688" r:id="rId54"/>
    <p:sldId id="725" r:id="rId55"/>
    <p:sldId id="695" r:id="rId56"/>
    <p:sldId id="647" r:id="rId57"/>
    <p:sldId id="653" r:id="rId58"/>
    <p:sldId id="648" r:id="rId59"/>
    <p:sldId id="726" r:id="rId60"/>
    <p:sldId id="696" r:id="rId61"/>
    <p:sldId id="697" r:id="rId62"/>
    <p:sldId id="699" r:id="rId63"/>
    <p:sldId id="700" r:id="rId64"/>
    <p:sldId id="702" r:id="rId65"/>
    <p:sldId id="703" r:id="rId66"/>
    <p:sldId id="727" r:id="rId67"/>
    <p:sldId id="704" r:id="rId68"/>
    <p:sldId id="705" r:id="rId69"/>
    <p:sldId id="709" r:id="rId70"/>
    <p:sldId id="706" r:id="rId71"/>
    <p:sldId id="707" r:id="rId72"/>
    <p:sldId id="710" r:id="rId73"/>
    <p:sldId id="708" r:id="rId74"/>
    <p:sldId id="712" r:id="rId75"/>
    <p:sldId id="277" r:id="rId76"/>
  </p:sldIdLst>
  <p:sldSz cx="12192000" cy="6858000"/>
  <p:notesSz cx="6858000" cy="9144000"/>
  <p:embeddedFontLst>
    <p:embeddedFont>
      <p:font typeface="Calibri" panose="020F0502020204030204" pitchFamily="34" charset="0"/>
      <p:regular r:id="rId78"/>
      <p:bold r:id="rId79"/>
      <p:italic r:id="rId80"/>
      <p:boldItalic r:id="rId81"/>
    </p:embeddedFont>
    <p:embeddedFont>
      <p:font typeface="Calibri Light" panose="020F0302020204030204" pitchFamily="34" charset="0"/>
      <p:regular r:id="rId82"/>
      <p:italic r:id="rId83"/>
    </p:embeddedFont>
    <p:embeddedFont>
      <p:font typeface="Cambria Math" panose="02040503050406030204" pitchFamily="18" charset="0"/>
      <p:regular r:id="rId84"/>
    </p:embeddedFont>
    <p:embeddedFont>
      <p:font typeface="Consolas" panose="020B0609020204030204" pitchFamily="49" charset="0"/>
      <p:regular r:id="rId85"/>
      <p:bold r:id="rId86"/>
      <p:italic r:id="rId87"/>
      <p:boldItalic r:id="rId88"/>
    </p:embeddedFont>
    <p:embeddedFont>
      <p:font typeface="KaiTi" panose="02010609060101010101" pitchFamily="49" charset="-122"/>
      <p:regular r:id="rId89"/>
    </p:embeddedFont>
    <p:embeddedFont>
      <p:font typeface="SimHei" panose="02010609060101010101" pitchFamily="49" charset="-122"/>
      <p:regular r:id="rId90"/>
    </p:embeddedFont>
  </p:embeddedFontLst>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F8"/>
    <a:srgbClr val="F7F5B6"/>
    <a:srgbClr val="6F42C1"/>
    <a:srgbClr val="D73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97"/>
    <p:restoredTop sz="80625"/>
  </p:normalViewPr>
  <p:slideViewPr>
    <p:cSldViewPr snapToGrid="0" snapToObjects="1">
      <p:cViewPr varScale="1">
        <p:scale>
          <a:sx n="78" d="100"/>
          <a:sy n="78" d="100"/>
        </p:scale>
        <p:origin x="168" y="6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D7121-F3D1-7F44-B365-80E67D71FC67}" type="datetimeFigureOut">
              <a:rPr kumimoji="1" lang="zh-CN" altLang="en-US" smtClean="0"/>
              <a:t>2025/11/12</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B1C4C-66EF-0F4C-B7A3-FECCA39F5AC9}" type="slidenum">
              <a:rPr kumimoji="1" lang="zh-CN" altLang="en-US" smtClean="0"/>
              <a:t>‹#›</a:t>
            </a:fld>
            <a:endParaRPr kumimoji="1" lang="zh-CN" altLang="en-US"/>
          </a:p>
        </p:txBody>
      </p:sp>
    </p:spTree>
    <p:extLst>
      <p:ext uri="{BB962C8B-B14F-4D97-AF65-F5344CB8AC3E}">
        <p14:creationId xmlns:p14="http://schemas.microsoft.com/office/powerpoint/2010/main" val="312690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a:t>
            </a:fld>
            <a:endParaRPr kumimoji="1" lang="zh-CN" altLang="en-US"/>
          </a:p>
        </p:txBody>
      </p:sp>
    </p:spTree>
    <p:extLst>
      <p:ext uri="{BB962C8B-B14F-4D97-AF65-F5344CB8AC3E}">
        <p14:creationId xmlns:p14="http://schemas.microsoft.com/office/powerpoint/2010/main" val="712234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52</a:t>
            </a:fld>
            <a:endParaRPr kumimoji="1" lang="zh-CN" altLang="en-US"/>
          </a:p>
        </p:txBody>
      </p:sp>
    </p:spTree>
    <p:extLst>
      <p:ext uri="{BB962C8B-B14F-4D97-AF65-F5344CB8AC3E}">
        <p14:creationId xmlns:p14="http://schemas.microsoft.com/office/powerpoint/2010/main" val="1837142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53</a:t>
            </a:fld>
            <a:endParaRPr kumimoji="1" lang="zh-CN" altLang="en-US"/>
          </a:p>
        </p:txBody>
      </p:sp>
    </p:spTree>
    <p:extLst>
      <p:ext uri="{BB962C8B-B14F-4D97-AF65-F5344CB8AC3E}">
        <p14:creationId xmlns:p14="http://schemas.microsoft.com/office/powerpoint/2010/main" val="921504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55</a:t>
            </a:fld>
            <a:endParaRPr kumimoji="1" lang="zh-CN" altLang="en-US"/>
          </a:p>
        </p:txBody>
      </p:sp>
    </p:spTree>
    <p:extLst>
      <p:ext uri="{BB962C8B-B14F-4D97-AF65-F5344CB8AC3E}">
        <p14:creationId xmlns:p14="http://schemas.microsoft.com/office/powerpoint/2010/main" val="158184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60</a:t>
            </a:fld>
            <a:endParaRPr kumimoji="1" lang="zh-CN" altLang="en-US"/>
          </a:p>
        </p:txBody>
      </p:sp>
    </p:spTree>
    <p:extLst>
      <p:ext uri="{BB962C8B-B14F-4D97-AF65-F5344CB8AC3E}">
        <p14:creationId xmlns:p14="http://schemas.microsoft.com/office/powerpoint/2010/main" val="1831496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61</a:t>
            </a:fld>
            <a:endParaRPr kumimoji="1" lang="zh-CN" altLang="en-US"/>
          </a:p>
        </p:txBody>
      </p:sp>
    </p:spTree>
    <p:extLst>
      <p:ext uri="{BB962C8B-B14F-4D97-AF65-F5344CB8AC3E}">
        <p14:creationId xmlns:p14="http://schemas.microsoft.com/office/powerpoint/2010/main" val="1048366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62</a:t>
            </a:fld>
            <a:endParaRPr kumimoji="1" lang="zh-CN" altLang="en-US"/>
          </a:p>
        </p:txBody>
      </p:sp>
    </p:spTree>
    <p:extLst>
      <p:ext uri="{BB962C8B-B14F-4D97-AF65-F5344CB8AC3E}">
        <p14:creationId xmlns:p14="http://schemas.microsoft.com/office/powerpoint/2010/main" val="888691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63</a:t>
            </a:fld>
            <a:endParaRPr kumimoji="1" lang="zh-CN" altLang="en-US"/>
          </a:p>
        </p:txBody>
      </p:sp>
    </p:spTree>
    <p:extLst>
      <p:ext uri="{BB962C8B-B14F-4D97-AF65-F5344CB8AC3E}">
        <p14:creationId xmlns:p14="http://schemas.microsoft.com/office/powerpoint/2010/main" val="422647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64</a:t>
            </a:fld>
            <a:endParaRPr kumimoji="1" lang="zh-CN" altLang="en-US"/>
          </a:p>
        </p:txBody>
      </p:sp>
    </p:spTree>
    <p:extLst>
      <p:ext uri="{BB962C8B-B14F-4D97-AF65-F5344CB8AC3E}">
        <p14:creationId xmlns:p14="http://schemas.microsoft.com/office/powerpoint/2010/main" val="182421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65</a:t>
            </a:fld>
            <a:endParaRPr kumimoji="1" lang="zh-CN" altLang="en-US"/>
          </a:p>
        </p:txBody>
      </p:sp>
    </p:spTree>
    <p:extLst>
      <p:ext uri="{BB962C8B-B14F-4D97-AF65-F5344CB8AC3E}">
        <p14:creationId xmlns:p14="http://schemas.microsoft.com/office/powerpoint/2010/main" val="389474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67</a:t>
            </a:fld>
            <a:endParaRPr kumimoji="1" lang="zh-CN" altLang="en-US"/>
          </a:p>
        </p:txBody>
      </p:sp>
    </p:spTree>
    <p:extLst>
      <p:ext uri="{BB962C8B-B14F-4D97-AF65-F5344CB8AC3E}">
        <p14:creationId xmlns:p14="http://schemas.microsoft.com/office/powerpoint/2010/main" val="75507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10</a:t>
            </a:fld>
            <a:endParaRPr kumimoji="1" lang="zh-CN" altLang="en-US"/>
          </a:p>
        </p:txBody>
      </p:sp>
    </p:spTree>
    <p:extLst>
      <p:ext uri="{BB962C8B-B14F-4D97-AF65-F5344CB8AC3E}">
        <p14:creationId xmlns:p14="http://schemas.microsoft.com/office/powerpoint/2010/main" val="864564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68</a:t>
            </a:fld>
            <a:endParaRPr kumimoji="1" lang="zh-CN" altLang="en-US"/>
          </a:p>
        </p:txBody>
      </p:sp>
    </p:spTree>
    <p:extLst>
      <p:ext uri="{BB962C8B-B14F-4D97-AF65-F5344CB8AC3E}">
        <p14:creationId xmlns:p14="http://schemas.microsoft.com/office/powerpoint/2010/main" val="32650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69</a:t>
            </a:fld>
            <a:endParaRPr kumimoji="1" lang="zh-CN" altLang="en-US"/>
          </a:p>
        </p:txBody>
      </p:sp>
    </p:spTree>
    <p:extLst>
      <p:ext uri="{BB962C8B-B14F-4D97-AF65-F5344CB8AC3E}">
        <p14:creationId xmlns:p14="http://schemas.microsoft.com/office/powerpoint/2010/main" val="3286470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70</a:t>
            </a:fld>
            <a:endParaRPr kumimoji="1" lang="zh-CN" altLang="en-US"/>
          </a:p>
        </p:txBody>
      </p:sp>
    </p:spTree>
    <p:extLst>
      <p:ext uri="{BB962C8B-B14F-4D97-AF65-F5344CB8AC3E}">
        <p14:creationId xmlns:p14="http://schemas.microsoft.com/office/powerpoint/2010/main" val="884409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71</a:t>
            </a:fld>
            <a:endParaRPr kumimoji="1" lang="zh-CN" altLang="en-US"/>
          </a:p>
        </p:txBody>
      </p:sp>
    </p:spTree>
    <p:extLst>
      <p:ext uri="{BB962C8B-B14F-4D97-AF65-F5344CB8AC3E}">
        <p14:creationId xmlns:p14="http://schemas.microsoft.com/office/powerpoint/2010/main" val="574866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72</a:t>
            </a:fld>
            <a:endParaRPr kumimoji="1" lang="zh-CN" altLang="en-US"/>
          </a:p>
        </p:txBody>
      </p:sp>
    </p:spTree>
    <p:extLst>
      <p:ext uri="{BB962C8B-B14F-4D97-AF65-F5344CB8AC3E}">
        <p14:creationId xmlns:p14="http://schemas.microsoft.com/office/powerpoint/2010/main" val="1948774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73</a:t>
            </a:fld>
            <a:endParaRPr kumimoji="1" lang="zh-CN" altLang="en-US"/>
          </a:p>
        </p:txBody>
      </p:sp>
    </p:spTree>
    <p:extLst>
      <p:ext uri="{BB962C8B-B14F-4D97-AF65-F5344CB8AC3E}">
        <p14:creationId xmlns:p14="http://schemas.microsoft.com/office/powerpoint/2010/main" val="414946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74</a:t>
            </a:fld>
            <a:endParaRPr kumimoji="1" lang="zh-CN" altLang="en-US"/>
          </a:p>
        </p:txBody>
      </p:sp>
    </p:spTree>
    <p:extLst>
      <p:ext uri="{BB962C8B-B14F-4D97-AF65-F5344CB8AC3E}">
        <p14:creationId xmlns:p14="http://schemas.microsoft.com/office/powerpoint/2010/main" val="19488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15</a:t>
            </a:fld>
            <a:endParaRPr kumimoji="1" lang="zh-CN" altLang="en-US"/>
          </a:p>
        </p:txBody>
      </p:sp>
    </p:spTree>
    <p:extLst>
      <p:ext uri="{BB962C8B-B14F-4D97-AF65-F5344CB8AC3E}">
        <p14:creationId xmlns:p14="http://schemas.microsoft.com/office/powerpoint/2010/main" val="7872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27</a:t>
            </a:fld>
            <a:endParaRPr kumimoji="1" lang="zh-CN" altLang="en-US"/>
          </a:p>
        </p:txBody>
      </p:sp>
    </p:spTree>
    <p:extLst>
      <p:ext uri="{BB962C8B-B14F-4D97-AF65-F5344CB8AC3E}">
        <p14:creationId xmlns:p14="http://schemas.microsoft.com/office/powerpoint/2010/main" val="310068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47</a:t>
            </a:fld>
            <a:endParaRPr kumimoji="1" lang="zh-CN" altLang="en-US"/>
          </a:p>
        </p:txBody>
      </p:sp>
    </p:spTree>
    <p:extLst>
      <p:ext uri="{BB962C8B-B14F-4D97-AF65-F5344CB8AC3E}">
        <p14:creationId xmlns:p14="http://schemas.microsoft.com/office/powerpoint/2010/main" val="2040199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48</a:t>
            </a:fld>
            <a:endParaRPr kumimoji="1" lang="zh-CN" altLang="en-US"/>
          </a:p>
        </p:txBody>
      </p:sp>
    </p:spTree>
    <p:extLst>
      <p:ext uri="{BB962C8B-B14F-4D97-AF65-F5344CB8AC3E}">
        <p14:creationId xmlns:p14="http://schemas.microsoft.com/office/powerpoint/2010/main" val="2572674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49</a:t>
            </a:fld>
            <a:endParaRPr kumimoji="1" lang="zh-CN" altLang="en-US"/>
          </a:p>
        </p:txBody>
      </p:sp>
    </p:spTree>
    <p:extLst>
      <p:ext uri="{BB962C8B-B14F-4D97-AF65-F5344CB8AC3E}">
        <p14:creationId xmlns:p14="http://schemas.microsoft.com/office/powerpoint/2010/main" val="3467094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50</a:t>
            </a:fld>
            <a:endParaRPr kumimoji="1" lang="zh-CN" altLang="en-US"/>
          </a:p>
        </p:txBody>
      </p:sp>
    </p:spTree>
    <p:extLst>
      <p:ext uri="{BB962C8B-B14F-4D97-AF65-F5344CB8AC3E}">
        <p14:creationId xmlns:p14="http://schemas.microsoft.com/office/powerpoint/2010/main" val="350640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45BB1C4C-66EF-0F4C-B7A3-FECCA39F5AC9}" type="slidenum">
              <a:rPr kumimoji="1" lang="zh-CN" altLang="en-US" smtClean="0"/>
              <a:t>51</a:t>
            </a:fld>
            <a:endParaRPr kumimoji="1" lang="zh-CN" altLang="en-US"/>
          </a:p>
        </p:txBody>
      </p:sp>
    </p:spTree>
    <p:extLst>
      <p:ext uri="{BB962C8B-B14F-4D97-AF65-F5344CB8AC3E}">
        <p14:creationId xmlns:p14="http://schemas.microsoft.com/office/powerpoint/2010/main" val="377291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3CB2-1833-6446-A58B-BEBE6542E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AFFF91-2EF8-A14C-8D6E-2B415D670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0FBB7F-1F1F-3041-8F34-551E53C2320F}"/>
              </a:ext>
            </a:extLst>
          </p:cNvPr>
          <p:cNvSpPr>
            <a:spLocks noGrp="1"/>
          </p:cNvSpPr>
          <p:nvPr>
            <p:ph type="dt" sz="half" idx="10"/>
          </p:nvPr>
        </p:nvSpPr>
        <p:spPr/>
        <p:txBody>
          <a:bodyPr/>
          <a:lstStyle/>
          <a:p>
            <a:fld id="{4DFC0454-CBC5-0844-8E76-C6E28BA84909}" type="datetime1">
              <a:rPr lang="en-US" altLang="zh-CN" smtClean="0"/>
              <a:t>11/12/25</a:t>
            </a:fld>
            <a:endParaRPr lang="en-US"/>
          </a:p>
        </p:txBody>
      </p:sp>
      <p:sp>
        <p:nvSpPr>
          <p:cNvPr id="5" name="Footer Placeholder 4">
            <a:extLst>
              <a:ext uri="{FF2B5EF4-FFF2-40B4-BE49-F238E27FC236}">
                <a16:creationId xmlns:a16="http://schemas.microsoft.com/office/drawing/2014/main" id="{68ECDE26-F415-E744-8334-737A7B9DD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80306-4003-1944-95E0-41599C6BB395}"/>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04648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C2-52BA-024C-8C6C-BED550CB01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EE96FE-CB14-1B4A-85E1-5E8513611B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F4636-F688-CE46-B139-313977579050}"/>
              </a:ext>
            </a:extLst>
          </p:cNvPr>
          <p:cNvSpPr>
            <a:spLocks noGrp="1"/>
          </p:cNvSpPr>
          <p:nvPr>
            <p:ph type="dt" sz="half" idx="10"/>
          </p:nvPr>
        </p:nvSpPr>
        <p:spPr/>
        <p:txBody>
          <a:bodyPr/>
          <a:lstStyle/>
          <a:p>
            <a:fld id="{C4A0FEA7-8E1E-3748-B5F1-ACBF6673B8E4}" type="datetime1">
              <a:rPr lang="en-US" altLang="zh-CN" smtClean="0"/>
              <a:t>11/12/25</a:t>
            </a:fld>
            <a:endParaRPr lang="en-US"/>
          </a:p>
        </p:txBody>
      </p:sp>
      <p:sp>
        <p:nvSpPr>
          <p:cNvPr id="5" name="Footer Placeholder 4">
            <a:extLst>
              <a:ext uri="{FF2B5EF4-FFF2-40B4-BE49-F238E27FC236}">
                <a16:creationId xmlns:a16="http://schemas.microsoft.com/office/drawing/2014/main" id="{CFDA7477-485C-4A4E-A893-61CFDB41F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933B9-FD9F-1C40-89F4-1C7EAA8D0DC9}"/>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041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75246-F61B-A441-9874-62E1854824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F60BD-3BDF-7945-A4E7-1F5DF859A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51581-7D0A-CE4B-AA9F-4C887158AD25}"/>
              </a:ext>
            </a:extLst>
          </p:cNvPr>
          <p:cNvSpPr>
            <a:spLocks noGrp="1"/>
          </p:cNvSpPr>
          <p:nvPr>
            <p:ph type="dt" sz="half" idx="10"/>
          </p:nvPr>
        </p:nvSpPr>
        <p:spPr/>
        <p:txBody>
          <a:bodyPr/>
          <a:lstStyle/>
          <a:p>
            <a:fld id="{A99FD00C-90CD-4E48-A64B-1F5FC61CCF5A}" type="datetime1">
              <a:rPr lang="en-US" altLang="zh-CN" smtClean="0"/>
              <a:t>11/12/25</a:t>
            </a:fld>
            <a:endParaRPr lang="en-US"/>
          </a:p>
        </p:txBody>
      </p:sp>
      <p:sp>
        <p:nvSpPr>
          <p:cNvPr id="5" name="Footer Placeholder 4">
            <a:extLst>
              <a:ext uri="{FF2B5EF4-FFF2-40B4-BE49-F238E27FC236}">
                <a16:creationId xmlns:a16="http://schemas.microsoft.com/office/drawing/2014/main" id="{81AE9E29-8E4E-C14A-8B17-5566A0F0C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DB503-7F83-9649-BA45-24F26623E13A}"/>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75415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4003-1CF9-4C49-A837-08724456D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B51C4-2549-FC4F-BDA5-F5A602F3F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2E324-444F-9548-B027-17ACC2FC5705}"/>
              </a:ext>
            </a:extLst>
          </p:cNvPr>
          <p:cNvSpPr>
            <a:spLocks noGrp="1"/>
          </p:cNvSpPr>
          <p:nvPr>
            <p:ph type="dt" sz="half" idx="10"/>
          </p:nvPr>
        </p:nvSpPr>
        <p:spPr/>
        <p:txBody>
          <a:bodyPr/>
          <a:lstStyle/>
          <a:p>
            <a:fld id="{C8CC6404-DCAA-A44D-9657-B605F185714F}" type="datetime1">
              <a:rPr lang="en-US" altLang="zh-CN" smtClean="0"/>
              <a:t>11/12/25</a:t>
            </a:fld>
            <a:endParaRPr lang="en-US"/>
          </a:p>
        </p:txBody>
      </p:sp>
      <p:sp>
        <p:nvSpPr>
          <p:cNvPr id="5" name="Footer Placeholder 4">
            <a:extLst>
              <a:ext uri="{FF2B5EF4-FFF2-40B4-BE49-F238E27FC236}">
                <a16:creationId xmlns:a16="http://schemas.microsoft.com/office/drawing/2014/main" id="{682DBAA2-8C85-9745-85A2-B41016CB6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870CA-67CB-D947-B79B-24FC521BB89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09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D370-A91D-7A4D-ADC1-8DB123A08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E5780B-CE87-3A4B-A7D2-4A7F24DF5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33DD42-A223-9545-ADF3-BC52370E0DD4}"/>
              </a:ext>
            </a:extLst>
          </p:cNvPr>
          <p:cNvSpPr>
            <a:spLocks noGrp="1"/>
          </p:cNvSpPr>
          <p:nvPr>
            <p:ph type="dt" sz="half" idx="10"/>
          </p:nvPr>
        </p:nvSpPr>
        <p:spPr/>
        <p:txBody>
          <a:bodyPr/>
          <a:lstStyle/>
          <a:p>
            <a:fld id="{D678B659-EDE0-AD4D-9A19-F97575D3A86B}" type="datetime1">
              <a:rPr lang="en-US" altLang="zh-CN" smtClean="0"/>
              <a:t>11/12/25</a:t>
            </a:fld>
            <a:endParaRPr lang="en-US"/>
          </a:p>
        </p:txBody>
      </p:sp>
      <p:sp>
        <p:nvSpPr>
          <p:cNvPr id="5" name="Footer Placeholder 4">
            <a:extLst>
              <a:ext uri="{FF2B5EF4-FFF2-40B4-BE49-F238E27FC236}">
                <a16:creationId xmlns:a16="http://schemas.microsoft.com/office/drawing/2014/main" id="{B7AD4323-9031-DC47-8A94-A29335B17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0D6BC-9512-A841-B1C3-7903D18E8BDD}"/>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375793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0F54-9BA1-B247-9E3B-D4E932B44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711D2-B35F-3F47-A8AB-22CE38A25C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8E9B7-C6E3-AC4A-803D-9E61265A92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AAC729-0C67-9342-95AD-9C732DB49859}"/>
              </a:ext>
            </a:extLst>
          </p:cNvPr>
          <p:cNvSpPr>
            <a:spLocks noGrp="1"/>
          </p:cNvSpPr>
          <p:nvPr>
            <p:ph type="dt" sz="half" idx="10"/>
          </p:nvPr>
        </p:nvSpPr>
        <p:spPr/>
        <p:txBody>
          <a:bodyPr/>
          <a:lstStyle/>
          <a:p>
            <a:fld id="{34E67E15-EF90-A04C-9E8D-7D87F5B3144A}" type="datetime1">
              <a:rPr lang="en-US" altLang="zh-CN" smtClean="0"/>
              <a:t>11/12/25</a:t>
            </a:fld>
            <a:endParaRPr lang="en-US"/>
          </a:p>
        </p:txBody>
      </p:sp>
      <p:sp>
        <p:nvSpPr>
          <p:cNvPr id="6" name="Footer Placeholder 5">
            <a:extLst>
              <a:ext uri="{FF2B5EF4-FFF2-40B4-BE49-F238E27FC236}">
                <a16:creationId xmlns:a16="http://schemas.microsoft.com/office/drawing/2014/main" id="{775E346A-9DE9-E145-BECE-596797C09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6A837-D9D0-6146-AEC5-C35121FB6EC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74225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5876-C723-9744-BF58-EFB872D561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335E38-1170-5149-A855-7CBDCBFD2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2E9E2-0892-F446-8EC6-B8B00DE8A9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4CB34-5AEB-F54E-AFF0-B66A8CD4F7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C53D7-FBC1-1747-9350-41EBBB255E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6BB04-91F7-B241-B009-701C0A5376EE}"/>
              </a:ext>
            </a:extLst>
          </p:cNvPr>
          <p:cNvSpPr>
            <a:spLocks noGrp="1"/>
          </p:cNvSpPr>
          <p:nvPr>
            <p:ph type="dt" sz="half" idx="10"/>
          </p:nvPr>
        </p:nvSpPr>
        <p:spPr/>
        <p:txBody>
          <a:bodyPr/>
          <a:lstStyle/>
          <a:p>
            <a:fld id="{BE975F99-32E8-AE48-9E4E-C28EA4F528EC}" type="datetime1">
              <a:rPr lang="en-US" altLang="zh-CN" smtClean="0"/>
              <a:t>11/12/25</a:t>
            </a:fld>
            <a:endParaRPr lang="en-US"/>
          </a:p>
        </p:txBody>
      </p:sp>
      <p:sp>
        <p:nvSpPr>
          <p:cNvPr id="8" name="Footer Placeholder 7">
            <a:extLst>
              <a:ext uri="{FF2B5EF4-FFF2-40B4-BE49-F238E27FC236}">
                <a16:creationId xmlns:a16="http://schemas.microsoft.com/office/drawing/2014/main" id="{F2127985-26B7-5741-8D93-99E60FE603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63637-43DC-C54C-984F-098B7918A8CF}"/>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664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EDF-179A-0C49-895A-2CEEB3A8C4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567691-EB33-0242-A864-323F5DEF0006}"/>
              </a:ext>
            </a:extLst>
          </p:cNvPr>
          <p:cNvSpPr>
            <a:spLocks noGrp="1"/>
          </p:cNvSpPr>
          <p:nvPr>
            <p:ph type="dt" sz="half" idx="10"/>
          </p:nvPr>
        </p:nvSpPr>
        <p:spPr/>
        <p:txBody>
          <a:bodyPr/>
          <a:lstStyle/>
          <a:p>
            <a:fld id="{00996F4D-5BFF-3547-AC37-787533AFDFEE}" type="datetime1">
              <a:rPr lang="en-US" altLang="zh-CN" smtClean="0"/>
              <a:t>11/12/25</a:t>
            </a:fld>
            <a:endParaRPr lang="en-US"/>
          </a:p>
        </p:txBody>
      </p:sp>
      <p:sp>
        <p:nvSpPr>
          <p:cNvPr id="4" name="Footer Placeholder 3">
            <a:extLst>
              <a:ext uri="{FF2B5EF4-FFF2-40B4-BE49-F238E27FC236}">
                <a16:creationId xmlns:a16="http://schemas.microsoft.com/office/drawing/2014/main" id="{5C541A9A-DE87-6E45-9DE0-DABFF5C094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888DC-681B-1341-9420-5B959877472B}"/>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310274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7ED2C-2CF1-ED42-BEDB-CF3138B19E3E}"/>
              </a:ext>
            </a:extLst>
          </p:cNvPr>
          <p:cNvSpPr>
            <a:spLocks noGrp="1"/>
          </p:cNvSpPr>
          <p:nvPr>
            <p:ph type="dt" sz="half" idx="10"/>
          </p:nvPr>
        </p:nvSpPr>
        <p:spPr/>
        <p:txBody>
          <a:bodyPr/>
          <a:lstStyle/>
          <a:p>
            <a:fld id="{5557F076-A352-7F4B-AE9D-7D5DD7B99B48}" type="datetime1">
              <a:rPr lang="en-US" altLang="zh-CN" smtClean="0"/>
              <a:t>11/12/25</a:t>
            </a:fld>
            <a:endParaRPr lang="en-US"/>
          </a:p>
        </p:txBody>
      </p:sp>
      <p:sp>
        <p:nvSpPr>
          <p:cNvPr id="3" name="Footer Placeholder 2">
            <a:extLst>
              <a:ext uri="{FF2B5EF4-FFF2-40B4-BE49-F238E27FC236}">
                <a16:creationId xmlns:a16="http://schemas.microsoft.com/office/drawing/2014/main" id="{1FF62B63-CB01-1C43-8129-3486B4900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3F36FC-3BEE-8C41-81C3-F2D77D532316}"/>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182447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CC0-08A9-9843-8945-D77059896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9B4A4E-73BF-9944-9344-6B1CF5C14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A32A37-9369-7448-9ABE-B54AD56AF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141C0-2267-0244-BE62-A04B3A4DE7AF}"/>
              </a:ext>
            </a:extLst>
          </p:cNvPr>
          <p:cNvSpPr>
            <a:spLocks noGrp="1"/>
          </p:cNvSpPr>
          <p:nvPr>
            <p:ph type="dt" sz="half" idx="10"/>
          </p:nvPr>
        </p:nvSpPr>
        <p:spPr/>
        <p:txBody>
          <a:bodyPr/>
          <a:lstStyle/>
          <a:p>
            <a:fld id="{2AABF480-957E-A74F-87D5-CE10A0880AFC}" type="datetime1">
              <a:rPr lang="en-US" altLang="zh-CN" smtClean="0"/>
              <a:t>11/12/25</a:t>
            </a:fld>
            <a:endParaRPr lang="en-US"/>
          </a:p>
        </p:txBody>
      </p:sp>
      <p:sp>
        <p:nvSpPr>
          <p:cNvPr id="6" name="Footer Placeholder 5">
            <a:extLst>
              <a:ext uri="{FF2B5EF4-FFF2-40B4-BE49-F238E27FC236}">
                <a16:creationId xmlns:a16="http://schemas.microsoft.com/office/drawing/2014/main" id="{4DA8F276-CF22-8A4E-9CB9-B2EF60F43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7D4CAB-D56F-454F-9F7A-5354596D1887}"/>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81270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0B6A-D032-8D48-AD3C-703F016DE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44685-8048-A147-9613-C2895F7AB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D4F0BB-CBF4-D849-8CEE-9C459734D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C86F97-06C9-F340-9B2C-E83F51504B2D}"/>
              </a:ext>
            </a:extLst>
          </p:cNvPr>
          <p:cNvSpPr>
            <a:spLocks noGrp="1"/>
          </p:cNvSpPr>
          <p:nvPr>
            <p:ph type="dt" sz="half" idx="10"/>
          </p:nvPr>
        </p:nvSpPr>
        <p:spPr/>
        <p:txBody>
          <a:bodyPr/>
          <a:lstStyle/>
          <a:p>
            <a:fld id="{EC801469-409E-374F-A2C0-11933171BF7B}" type="datetime1">
              <a:rPr lang="en-US" altLang="zh-CN" smtClean="0"/>
              <a:t>11/12/25</a:t>
            </a:fld>
            <a:endParaRPr lang="en-US"/>
          </a:p>
        </p:txBody>
      </p:sp>
      <p:sp>
        <p:nvSpPr>
          <p:cNvPr id="6" name="Footer Placeholder 5">
            <a:extLst>
              <a:ext uri="{FF2B5EF4-FFF2-40B4-BE49-F238E27FC236}">
                <a16:creationId xmlns:a16="http://schemas.microsoft.com/office/drawing/2014/main" id="{BEDB4FC2-462A-8847-B71A-17754A9C1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E4660-7CD5-BF45-A535-740346E82401}"/>
              </a:ext>
            </a:extLst>
          </p:cNvPr>
          <p:cNvSpPr>
            <a:spLocks noGrp="1"/>
          </p:cNvSpPr>
          <p:nvPr>
            <p:ph type="sldNum" sz="quarter" idx="12"/>
          </p:nvPr>
        </p:nvSpPr>
        <p:spPr/>
        <p:txBody>
          <a:bodyPr/>
          <a:lstStyle/>
          <a:p>
            <a:fld id="{234E10DA-A4B5-3C41-BB56-C5CB7549EC2B}" type="slidenum">
              <a:rPr lang="en-US" smtClean="0"/>
              <a:t>‹#›</a:t>
            </a:fld>
            <a:endParaRPr lang="en-US"/>
          </a:p>
        </p:txBody>
      </p:sp>
    </p:spTree>
    <p:extLst>
      <p:ext uri="{BB962C8B-B14F-4D97-AF65-F5344CB8AC3E}">
        <p14:creationId xmlns:p14="http://schemas.microsoft.com/office/powerpoint/2010/main" val="258349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6C6EE-F9D2-6148-A0B0-FA9944B3B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5F61F9-840F-D740-95CA-FD5EE46D3C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B176A-AC6F-F140-B22E-3EF286D94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A9B15-69A7-A145-AC80-8CA66F579BF2}" type="datetime1">
              <a:rPr lang="en-US" altLang="zh-CN" smtClean="0"/>
              <a:t>11/12/25</a:t>
            </a:fld>
            <a:endParaRPr lang="en-US"/>
          </a:p>
        </p:txBody>
      </p:sp>
      <p:sp>
        <p:nvSpPr>
          <p:cNvPr id="5" name="Footer Placeholder 4">
            <a:extLst>
              <a:ext uri="{FF2B5EF4-FFF2-40B4-BE49-F238E27FC236}">
                <a16:creationId xmlns:a16="http://schemas.microsoft.com/office/drawing/2014/main" id="{E098B022-53E5-1F49-B0C5-55161277A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B7C76-189B-1F4E-96DB-3B5B83733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E10DA-A4B5-3C41-BB56-C5CB7549EC2B}" type="slidenum">
              <a:rPr lang="en-US" smtClean="0"/>
              <a:t>‹#›</a:t>
            </a:fld>
            <a:endParaRPr lang="en-US"/>
          </a:p>
        </p:txBody>
      </p:sp>
    </p:spTree>
    <p:extLst>
      <p:ext uri="{BB962C8B-B14F-4D97-AF65-F5344CB8AC3E}">
        <p14:creationId xmlns:p14="http://schemas.microsoft.com/office/powerpoint/2010/main" val="1722797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340.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53F7-14A7-E740-B5E2-36C20736F2B2}"/>
              </a:ext>
            </a:extLst>
          </p:cNvPr>
          <p:cNvSpPr>
            <a:spLocks noGrp="1"/>
          </p:cNvSpPr>
          <p:nvPr>
            <p:ph type="ctrTitle"/>
          </p:nvPr>
        </p:nvSpPr>
        <p:spPr>
          <a:xfrm>
            <a:off x="159744" y="985647"/>
            <a:ext cx="11872511" cy="2387600"/>
          </a:xfrm>
        </p:spPr>
        <p:txBody>
          <a:bodyPr>
            <a:normAutofit/>
          </a:bodyPr>
          <a:lstStyle/>
          <a:p>
            <a:r>
              <a:rPr lang="en-US" b="1" dirty="0"/>
              <a:t>Compilation System IV - Linking</a:t>
            </a:r>
          </a:p>
        </p:txBody>
      </p:sp>
      <p:sp>
        <p:nvSpPr>
          <p:cNvPr id="3" name="Subtitle 2">
            <a:extLst>
              <a:ext uri="{FF2B5EF4-FFF2-40B4-BE49-F238E27FC236}">
                <a16:creationId xmlns:a16="http://schemas.microsoft.com/office/drawing/2014/main" id="{DA06C44D-EF52-3E45-B5A7-9F0C333C385C}"/>
              </a:ext>
            </a:extLst>
          </p:cNvPr>
          <p:cNvSpPr>
            <a:spLocks noGrp="1"/>
          </p:cNvSpPr>
          <p:nvPr>
            <p:ph type="subTitle" idx="1"/>
          </p:nvPr>
        </p:nvSpPr>
        <p:spPr>
          <a:xfrm>
            <a:off x="1524000" y="3546285"/>
            <a:ext cx="9144000" cy="1655762"/>
          </a:xfrm>
        </p:spPr>
        <p:txBody>
          <a:bodyPr>
            <a:normAutofit/>
          </a:bodyPr>
          <a:lstStyle/>
          <a:p>
            <a:pPr>
              <a:lnSpc>
                <a:spcPct val="150000"/>
              </a:lnSpc>
            </a:pPr>
            <a:r>
              <a:rPr lang="en-US" sz="2800" dirty="0"/>
              <a:t>Introduction to Computer Systems</a:t>
            </a:r>
          </a:p>
          <a:p>
            <a:pPr>
              <a:lnSpc>
                <a:spcPct val="150000"/>
              </a:lnSpc>
            </a:pPr>
            <a:r>
              <a:rPr lang="en-US" sz="2800" dirty="0"/>
              <a:t>2025 Fall</a:t>
            </a:r>
          </a:p>
        </p:txBody>
      </p:sp>
    </p:spTree>
    <p:extLst>
      <p:ext uri="{BB962C8B-B14F-4D97-AF65-F5344CB8AC3E}">
        <p14:creationId xmlns:p14="http://schemas.microsoft.com/office/powerpoint/2010/main" val="963539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简介：编译链</a:t>
            </a:r>
          </a:p>
        </p:txBody>
      </p:sp>
      <p:pic>
        <p:nvPicPr>
          <p:cNvPr id="5" name="Picture 4">
            <a:extLst>
              <a:ext uri="{FF2B5EF4-FFF2-40B4-BE49-F238E27FC236}">
                <a16:creationId xmlns:a16="http://schemas.microsoft.com/office/drawing/2014/main" id="{26361A13-EECF-4245-ACC9-204A31EF8252}"/>
              </a:ext>
            </a:extLst>
          </p:cNvPr>
          <p:cNvPicPr>
            <a:picLocks noChangeAspect="1"/>
          </p:cNvPicPr>
          <p:nvPr/>
        </p:nvPicPr>
        <p:blipFill>
          <a:blip r:embed="rId3"/>
          <a:stretch>
            <a:fillRect/>
          </a:stretch>
        </p:blipFill>
        <p:spPr>
          <a:xfrm>
            <a:off x="840182" y="2459228"/>
            <a:ext cx="10511636" cy="1939544"/>
          </a:xfrm>
          <a:prstGeom prst="rect">
            <a:avLst/>
          </a:prstGeom>
        </p:spPr>
      </p:pic>
    </p:spTree>
    <p:extLst>
      <p:ext uri="{BB962C8B-B14F-4D97-AF65-F5344CB8AC3E}">
        <p14:creationId xmlns:p14="http://schemas.microsoft.com/office/powerpoint/2010/main" val="2656184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简介：编译链</a:t>
            </a:r>
          </a:p>
        </p:txBody>
      </p:sp>
      <p:pic>
        <p:nvPicPr>
          <p:cNvPr id="2" name="Picture 1">
            <a:extLst>
              <a:ext uri="{FF2B5EF4-FFF2-40B4-BE49-F238E27FC236}">
                <a16:creationId xmlns:a16="http://schemas.microsoft.com/office/drawing/2014/main" id="{10B4E81A-4A81-E849-A591-3B5071B1B0A2}"/>
              </a:ext>
            </a:extLst>
          </p:cNvPr>
          <p:cNvPicPr>
            <a:picLocks noChangeAspect="1"/>
          </p:cNvPicPr>
          <p:nvPr/>
        </p:nvPicPr>
        <p:blipFill>
          <a:blip r:embed="rId2"/>
          <a:stretch>
            <a:fillRect/>
          </a:stretch>
        </p:blipFill>
        <p:spPr>
          <a:xfrm>
            <a:off x="1568513" y="2208962"/>
            <a:ext cx="9054973" cy="2440076"/>
          </a:xfrm>
          <a:prstGeom prst="rect">
            <a:avLst/>
          </a:prstGeom>
        </p:spPr>
      </p:pic>
      <p:sp>
        <p:nvSpPr>
          <p:cNvPr id="3" name="Rectangle 2">
            <a:extLst>
              <a:ext uri="{FF2B5EF4-FFF2-40B4-BE49-F238E27FC236}">
                <a16:creationId xmlns:a16="http://schemas.microsoft.com/office/drawing/2014/main" id="{8A7BAB1B-23DE-F149-BA83-A65333D55CD7}"/>
              </a:ext>
            </a:extLst>
          </p:cNvPr>
          <p:cNvSpPr/>
          <p:nvPr/>
        </p:nvSpPr>
        <p:spPr>
          <a:xfrm>
            <a:off x="2097024" y="2987040"/>
            <a:ext cx="1389888" cy="16215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TextBox 3">
            <a:extLst>
              <a:ext uri="{FF2B5EF4-FFF2-40B4-BE49-F238E27FC236}">
                <a16:creationId xmlns:a16="http://schemas.microsoft.com/office/drawing/2014/main" id="{0AE13FDA-9FCA-5B4D-9DCD-48F58CE5880D}"/>
              </a:ext>
            </a:extLst>
          </p:cNvPr>
          <p:cNvSpPr txBox="1"/>
          <p:nvPr/>
        </p:nvSpPr>
        <p:spPr>
          <a:xfrm>
            <a:off x="804672" y="4649038"/>
            <a:ext cx="3974592" cy="646331"/>
          </a:xfrm>
          <a:prstGeom prst="rect">
            <a:avLst/>
          </a:prstGeom>
          <a:noFill/>
        </p:spPr>
        <p:txBody>
          <a:bodyPr wrap="square" rtlCol="0">
            <a:spAutoFit/>
          </a:bodyPr>
          <a:lstStyle/>
          <a:p>
            <a:pPr algn="ctr"/>
            <a:r>
              <a:rPr kumimoji="1" lang="zh-CN" altLang="en-US" dirty="0">
                <a:latin typeface="Calibri" panose="020F0502020204030204" pitchFamily="34" charset="0"/>
                <a:ea typeface="SimHei" panose="02010609060101010101" pitchFamily="49" charset="-122"/>
                <a:cs typeface="Calibri" panose="020F0502020204030204" pitchFamily="34" charset="0"/>
              </a:rPr>
              <a:t>地址索引</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algn="ctr"/>
            <a:r>
              <a:rPr kumimoji="1" lang="zh-CN" altLang="en-US" dirty="0">
                <a:latin typeface="Calibri" panose="020F0502020204030204" pitchFamily="34" charset="0"/>
                <a:ea typeface="SimHei" panose="02010609060101010101" pitchFamily="49" charset="-122"/>
                <a:cs typeface="Calibri" panose="020F0502020204030204" pitchFamily="34" charset="0"/>
              </a:rPr>
              <a:t>（链接前，大班课件里是链接后的）</a:t>
            </a:r>
          </a:p>
        </p:txBody>
      </p:sp>
      <p:sp>
        <p:nvSpPr>
          <p:cNvPr id="8" name="Rectangle 7">
            <a:extLst>
              <a:ext uri="{FF2B5EF4-FFF2-40B4-BE49-F238E27FC236}">
                <a16:creationId xmlns:a16="http://schemas.microsoft.com/office/drawing/2014/main" id="{1EDFBFC5-D814-AD41-B895-066C03E6890E}"/>
              </a:ext>
            </a:extLst>
          </p:cNvPr>
          <p:cNvSpPr/>
          <p:nvPr/>
        </p:nvSpPr>
        <p:spPr>
          <a:xfrm>
            <a:off x="3583850" y="2987040"/>
            <a:ext cx="4706710" cy="16215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Box 8">
            <a:extLst>
              <a:ext uri="{FF2B5EF4-FFF2-40B4-BE49-F238E27FC236}">
                <a16:creationId xmlns:a16="http://schemas.microsoft.com/office/drawing/2014/main" id="{AAE7C87B-97F9-0C4E-9B73-2AF6E1AE87A4}"/>
              </a:ext>
            </a:extLst>
          </p:cNvPr>
          <p:cNvSpPr txBox="1"/>
          <p:nvPr/>
        </p:nvSpPr>
        <p:spPr>
          <a:xfrm>
            <a:off x="4576135" y="4650301"/>
            <a:ext cx="3039727" cy="646331"/>
          </a:xfrm>
          <a:prstGeom prst="rect">
            <a:avLst/>
          </a:prstGeom>
          <a:noFill/>
        </p:spPr>
        <p:txBody>
          <a:bodyPr wrap="square" rtlCol="0">
            <a:spAutoFit/>
          </a:bodyPr>
          <a:lstStyle/>
          <a:p>
            <a:pPr algn="ctr"/>
            <a:r>
              <a:rPr kumimoji="1" lang="zh-CN" altLang="en-US" dirty="0">
                <a:latin typeface="Calibri" panose="020F0502020204030204" pitchFamily="34" charset="0"/>
                <a:ea typeface="SimHei" panose="02010609060101010101" pitchFamily="49" charset="-122"/>
                <a:cs typeface="Calibri" panose="020F0502020204030204" pitchFamily="34" charset="0"/>
              </a:rPr>
              <a:t>字符串（</a:t>
            </a:r>
            <a:r>
              <a:rPr kumimoji="1" lang="en-US" altLang="zh-CN" dirty="0">
                <a:latin typeface="Calibri" panose="020F0502020204030204" pitchFamily="34" charset="0"/>
                <a:ea typeface="SimHei" panose="02010609060101010101" pitchFamily="49" charset="-122"/>
                <a:cs typeface="Calibri" panose="020F0502020204030204" pitchFamily="34" charset="0"/>
              </a:rPr>
              <a:t>ASCII</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algn="ct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latin typeface="Calibri" panose="020F0502020204030204" pitchFamily="34" charset="0"/>
                <a:ea typeface="SimHei" panose="02010609060101010101" pitchFamily="49" charset="-122"/>
                <a:cs typeface="Calibri" panose="020F0502020204030204" pitchFamily="34" charset="0"/>
              </a:rPr>
              <a:t>rodata</a:t>
            </a:r>
            <a:r>
              <a:rPr kumimoji="1" lang="zh-CN" altLang="en-US" dirty="0">
                <a:latin typeface="Calibri" panose="020F0502020204030204" pitchFamily="34" charset="0"/>
                <a:ea typeface="SimHei" panose="02010609060101010101" pitchFamily="49" charset="-122"/>
                <a:cs typeface="Calibri" panose="020F0502020204030204" pitchFamily="34" charset="0"/>
              </a:rPr>
              <a:t>中存储的字节序列）</a:t>
            </a:r>
          </a:p>
        </p:txBody>
      </p:sp>
      <p:sp>
        <p:nvSpPr>
          <p:cNvPr id="12" name="Rectangle 11">
            <a:extLst>
              <a:ext uri="{FF2B5EF4-FFF2-40B4-BE49-F238E27FC236}">
                <a16:creationId xmlns:a16="http://schemas.microsoft.com/office/drawing/2014/main" id="{04C81ACE-57FB-EE41-BEDD-47C10AF91503}"/>
              </a:ext>
            </a:extLst>
          </p:cNvPr>
          <p:cNvSpPr/>
          <p:nvPr/>
        </p:nvSpPr>
        <p:spPr>
          <a:xfrm>
            <a:off x="8387498" y="2987040"/>
            <a:ext cx="2235988" cy="162542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TextBox 12">
            <a:extLst>
              <a:ext uri="{FF2B5EF4-FFF2-40B4-BE49-F238E27FC236}">
                <a16:creationId xmlns:a16="http://schemas.microsoft.com/office/drawing/2014/main" id="{6038CEE7-6DF7-BD41-9345-01DB58F516E7}"/>
              </a:ext>
            </a:extLst>
          </p:cNvPr>
          <p:cNvSpPr txBox="1"/>
          <p:nvPr/>
        </p:nvSpPr>
        <p:spPr>
          <a:xfrm>
            <a:off x="8480977" y="4649038"/>
            <a:ext cx="1980131" cy="369332"/>
          </a:xfrm>
          <a:prstGeom prst="rect">
            <a:avLst/>
          </a:prstGeom>
          <a:noFill/>
        </p:spPr>
        <p:txBody>
          <a:bodyPr wrap="square" rtlCol="0">
            <a:spAutoFit/>
          </a:bodyPr>
          <a:lstStyle/>
          <a:p>
            <a:pPr algn="ctr"/>
            <a:r>
              <a:rPr kumimoji="1" lang="zh-CN" altLang="en-US" dirty="0">
                <a:latin typeface="Calibri" panose="020F0502020204030204" pitchFamily="34" charset="0"/>
                <a:ea typeface="SimHei" panose="02010609060101010101" pitchFamily="49" charset="-122"/>
                <a:cs typeface="Calibri" panose="020F0502020204030204" pitchFamily="34" charset="0"/>
              </a:rPr>
              <a:t>字符串</a:t>
            </a:r>
          </a:p>
        </p:txBody>
      </p:sp>
    </p:spTree>
    <p:extLst>
      <p:ext uri="{BB962C8B-B14F-4D97-AF65-F5344CB8AC3E}">
        <p14:creationId xmlns:p14="http://schemas.microsoft.com/office/powerpoint/2010/main" val="119678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animBg="1"/>
      <p:bldP spid="9" grpId="0"/>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简介：编译链</a:t>
            </a:r>
          </a:p>
        </p:txBody>
      </p:sp>
      <p:sp>
        <p:nvSpPr>
          <p:cNvPr id="15" name="文本框 1">
            <a:extLst>
              <a:ext uri="{FF2B5EF4-FFF2-40B4-BE49-F238E27FC236}">
                <a16:creationId xmlns:a16="http://schemas.microsoft.com/office/drawing/2014/main" id="{F5B7C7B9-AB70-7441-9386-422788809795}"/>
              </a:ext>
            </a:extLst>
          </p:cNvPr>
          <p:cNvSpPr txBox="1"/>
          <p:nvPr/>
        </p:nvSpPr>
        <p:spPr>
          <a:xfrm>
            <a:off x="268439" y="1232876"/>
            <a:ext cx="4742474" cy="29578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dirty="0" err="1">
                <a:latin typeface="Consolas" panose="020B0609020204030204" pitchFamily="49" charset="0"/>
                <a:ea typeface="Menlo" panose="020B0609030804020204" pitchFamily="49" charset="0"/>
                <a:cs typeface="Consolas" panose="020B0609020204030204" pitchFamily="49" charset="0"/>
              </a:rPr>
              <a:t>gcc</a:t>
            </a:r>
            <a:r>
              <a:rPr kumimoji="1" lang="zh-CN" altLang="en-US" dirty="0">
                <a:latin typeface="Consolas" panose="020B0609020204030204" pitchFamily="49" charset="0"/>
                <a:ea typeface="Menlo" panose="020B0609030804020204" pitchFamily="49" charset="0"/>
                <a:cs typeface="Consolas" panose="020B0609020204030204" pitchFamily="49" charset="0"/>
              </a:rPr>
              <a:t> </a:t>
            </a:r>
            <a:r>
              <a:rPr kumimoji="1" lang="en-US" altLang="zh-CN" dirty="0">
                <a:latin typeface="Consolas" panose="020B0609020204030204" pitchFamily="49" charset="0"/>
                <a:ea typeface="Menlo" panose="020B0609030804020204" pitchFamily="49" charset="0"/>
                <a:cs typeface="Consolas" panose="020B0609020204030204" pitchFamily="49" charset="0"/>
              </a:rPr>
              <a:t>demo1.o</a:t>
            </a:r>
            <a:r>
              <a:rPr kumimoji="1" lang="zh-CN" altLang="en-US" dirty="0">
                <a:latin typeface="Consolas" panose="020B0609020204030204" pitchFamily="49" charset="0"/>
                <a:ea typeface="Menlo" panose="020B0609030804020204" pitchFamily="49" charset="0"/>
                <a:cs typeface="Consolas" panose="020B0609020204030204" pitchFamily="49" charset="0"/>
              </a:rPr>
              <a:t> </a:t>
            </a:r>
            <a:r>
              <a:rPr kumimoji="1" lang="en-US" altLang="zh-CN" dirty="0">
                <a:latin typeface="Consolas" panose="020B0609020204030204" pitchFamily="49" charset="0"/>
                <a:ea typeface="Menlo" panose="020B0609030804020204" pitchFamily="49" charset="0"/>
                <a:cs typeface="Consolas" panose="020B0609020204030204" pitchFamily="49" charset="0"/>
              </a:rPr>
              <a:t>-o demo1</a:t>
            </a:r>
          </a:p>
          <a:p>
            <a:pPr marL="342900" indent="-342900">
              <a:lnSpc>
                <a:spcPct val="150000"/>
              </a:lnSpc>
              <a:buFont typeface="Arial" panose="020B0604020202020204" pitchFamily="34" charset="0"/>
              <a:buChar char="•"/>
            </a:pPr>
            <a:endParaRPr kumimoji="1" lang="en-US" altLang="zh-CN" dirty="0">
              <a:latin typeface="Consolas" panose="020B0609020204030204" pitchFamily="49" charset="0"/>
              <a:ea typeface="Menlo" panose="020B0609030804020204" pitchFamily="49" charset="0"/>
              <a:cs typeface="Consolas" panose="020B0609020204030204" pitchFamily="49" charset="0"/>
            </a:endParaRPr>
          </a:p>
          <a:p>
            <a:pPr marL="342900" indent="-342900">
              <a:lnSpc>
                <a:spcPct val="150000"/>
              </a:lnSpc>
              <a:buFont typeface="Arial" panose="020B0604020202020204" pitchFamily="34" charset="0"/>
              <a:buChar char="•"/>
            </a:pPr>
            <a:endParaRPr kumimoji="1" lang="en-US" altLang="zh-CN" dirty="0">
              <a:latin typeface="Consolas" panose="020B0609020204030204" pitchFamily="49" charset="0"/>
              <a:ea typeface="Menlo" panose="020B0609030804020204" pitchFamily="49" charset="0"/>
              <a:cs typeface="Consolas" panose="020B0609020204030204" pitchFamily="49" charset="0"/>
            </a:endParaRPr>
          </a:p>
          <a:p>
            <a:pPr marL="342900" indent="-342900">
              <a:lnSpc>
                <a:spcPct val="150000"/>
              </a:lnSpc>
              <a:buFont typeface="Arial" panose="020B0604020202020204" pitchFamily="34" charset="0"/>
              <a:buChar char="•"/>
            </a:pPr>
            <a:endParaRPr kumimoji="1" lang="en-US" altLang="zh-CN" dirty="0">
              <a:latin typeface="Consolas" panose="020B0609020204030204" pitchFamily="49" charset="0"/>
              <a:ea typeface="Menlo" panose="020B0609030804020204" pitchFamily="49" charset="0"/>
              <a:cs typeface="Consolas" panose="020B0609020204030204" pitchFamily="49" charset="0"/>
            </a:endParaRPr>
          </a:p>
          <a:p>
            <a:pPr marL="342900" indent="-342900">
              <a:lnSpc>
                <a:spcPct val="150000"/>
              </a:lnSpc>
              <a:buFont typeface="Arial" panose="020B0604020202020204" pitchFamily="34" charset="0"/>
              <a:buChar char="•"/>
            </a:pPr>
            <a:endParaRPr kumimoji="1" lang="en-US" altLang="zh-CN" dirty="0">
              <a:latin typeface="Consolas" panose="020B0609020204030204" pitchFamily="49" charset="0"/>
              <a:ea typeface="Menlo" panose="020B0609030804020204" pitchFamily="49" charset="0"/>
              <a:cs typeface="Consolas" panose="020B0609020204030204" pitchFamily="49" charset="0"/>
            </a:endParaRPr>
          </a:p>
          <a:p>
            <a:pPr marL="342900" indent="-34290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同样可以用</a:t>
            </a:r>
            <a:r>
              <a:rPr kumimoji="1" lang="en-US" altLang="zh-CN" dirty="0" err="1">
                <a:latin typeface="Consolas" panose="020B0609020204030204" pitchFamily="49" charset="0"/>
                <a:ea typeface="Menlo" panose="020B0609030804020204" pitchFamily="49" charset="0"/>
                <a:cs typeface="Consolas" panose="020B0609020204030204" pitchFamily="49" charset="0"/>
              </a:rPr>
              <a:t>readelf</a:t>
            </a:r>
            <a:r>
              <a:rPr kumimoji="1" lang="zh-CN" altLang="en-US" dirty="0">
                <a:latin typeface="Consolas" panose="020B0609020204030204" pitchFamily="49" charset="0"/>
                <a:ea typeface="SimHei" panose="02010609060101010101" pitchFamily="49" charset="-122"/>
                <a:cs typeface="Consolas" panose="020B0609020204030204" pitchFamily="49" charset="0"/>
              </a:rPr>
              <a:t>解析</a:t>
            </a:r>
            <a:r>
              <a:rPr kumimoji="1" lang="en-US" altLang="zh-CN" dirty="0">
                <a:latin typeface="Consolas" panose="020B0609020204030204" pitchFamily="49" charset="0"/>
                <a:ea typeface="Menlo" panose="020B0609030804020204" pitchFamily="49" charset="0"/>
                <a:cs typeface="Consolas" panose="020B0609020204030204" pitchFamily="49" charset="0"/>
              </a:rPr>
              <a:t>demo1</a:t>
            </a:r>
          </a:p>
          <a:p>
            <a:pPr marL="342900" indent="-34290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最后执行</a:t>
            </a:r>
            <a:r>
              <a:rPr kumimoji="1" lang="en-US" altLang="zh-CN" dirty="0">
                <a:latin typeface="Consolas" panose="020B0609020204030204" pitchFamily="49" charset="0"/>
                <a:ea typeface="Menlo" panose="020B0609030804020204" pitchFamily="49" charset="0"/>
                <a:cs typeface="Consolas" panose="020B0609020204030204" pitchFamily="49" charset="0"/>
              </a:rPr>
              <a:t>demo1</a:t>
            </a:r>
          </a:p>
        </p:txBody>
      </p:sp>
      <p:pic>
        <p:nvPicPr>
          <p:cNvPr id="7" name="Picture 6">
            <a:extLst>
              <a:ext uri="{FF2B5EF4-FFF2-40B4-BE49-F238E27FC236}">
                <a16:creationId xmlns:a16="http://schemas.microsoft.com/office/drawing/2014/main" id="{FE87344D-EF01-0D43-B4E3-44BDEBB6BC9F}"/>
              </a:ext>
            </a:extLst>
          </p:cNvPr>
          <p:cNvPicPr>
            <a:picLocks noChangeAspect="1"/>
          </p:cNvPicPr>
          <p:nvPr/>
        </p:nvPicPr>
        <p:blipFill>
          <a:blip r:embed="rId2"/>
          <a:stretch>
            <a:fillRect/>
          </a:stretch>
        </p:blipFill>
        <p:spPr>
          <a:xfrm>
            <a:off x="5663429" y="0"/>
            <a:ext cx="6528571" cy="2292096"/>
          </a:xfrm>
          <a:prstGeom prst="rect">
            <a:avLst/>
          </a:prstGeom>
        </p:spPr>
      </p:pic>
      <p:pic>
        <p:nvPicPr>
          <p:cNvPr id="9" name="Picture 8">
            <a:extLst>
              <a:ext uri="{FF2B5EF4-FFF2-40B4-BE49-F238E27FC236}">
                <a16:creationId xmlns:a16="http://schemas.microsoft.com/office/drawing/2014/main" id="{A8751FF0-C78C-AE44-9F7F-935FB5B47A52}"/>
              </a:ext>
            </a:extLst>
          </p:cNvPr>
          <p:cNvPicPr>
            <a:picLocks noChangeAspect="1"/>
          </p:cNvPicPr>
          <p:nvPr/>
        </p:nvPicPr>
        <p:blipFill>
          <a:blip r:embed="rId3"/>
          <a:stretch>
            <a:fillRect/>
          </a:stretch>
        </p:blipFill>
        <p:spPr>
          <a:xfrm>
            <a:off x="689307" y="1693257"/>
            <a:ext cx="5236005" cy="1568723"/>
          </a:xfrm>
          <a:prstGeom prst="rect">
            <a:avLst/>
          </a:prstGeom>
        </p:spPr>
      </p:pic>
      <p:pic>
        <p:nvPicPr>
          <p:cNvPr id="2" name="Picture 1">
            <a:extLst>
              <a:ext uri="{FF2B5EF4-FFF2-40B4-BE49-F238E27FC236}">
                <a16:creationId xmlns:a16="http://schemas.microsoft.com/office/drawing/2014/main" id="{50B9A221-0234-F64C-A4C4-001F814000EB}"/>
              </a:ext>
            </a:extLst>
          </p:cNvPr>
          <p:cNvPicPr>
            <a:picLocks noChangeAspect="1"/>
          </p:cNvPicPr>
          <p:nvPr/>
        </p:nvPicPr>
        <p:blipFill>
          <a:blip r:embed="rId4"/>
          <a:stretch>
            <a:fillRect/>
          </a:stretch>
        </p:blipFill>
        <p:spPr>
          <a:xfrm>
            <a:off x="923750" y="4259374"/>
            <a:ext cx="10344499" cy="791483"/>
          </a:xfrm>
          <a:prstGeom prst="rect">
            <a:avLst/>
          </a:prstGeom>
        </p:spPr>
      </p:pic>
    </p:spTree>
    <p:extLst>
      <p:ext uri="{BB962C8B-B14F-4D97-AF65-F5344CB8AC3E}">
        <p14:creationId xmlns:p14="http://schemas.microsoft.com/office/powerpoint/2010/main" val="339717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简介：链接的基本概念</a:t>
            </a:r>
          </a:p>
        </p:txBody>
      </p:sp>
      <p:sp>
        <p:nvSpPr>
          <p:cNvPr id="20" name="Rectangle 19">
            <a:extLst>
              <a:ext uri="{FF2B5EF4-FFF2-40B4-BE49-F238E27FC236}">
                <a16:creationId xmlns:a16="http://schemas.microsoft.com/office/drawing/2014/main" id="{2CF64F06-9930-D843-AF29-82D2C94D9E7F}"/>
              </a:ext>
            </a:extLst>
          </p:cNvPr>
          <p:cNvSpPr/>
          <p:nvPr/>
        </p:nvSpPr>
        <p:spPr>
          <a:xfrm>
            <a:off x="470263" y="1232876"/>
            <a:ext cx="8438605"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ysClr val="windowText" lastClr="000000"/>
                </a:solidFill>
                <a:latin typeface="KaiTi" panose="02010609060101010101" pitchFamily="49" charset="-122"/>
                <a:ea typeface="KaiTi" panose="02010609060101010101" pitchFamily="49" charset="-122"/>
              </a:rPr>
              <a:t>将分散在多个文件中的各种代码和数据收集并组合为一个单一文件的过程</a:t>
            </a:r>
          </a:p>
        </p:txBody>
      </p:sp>
      <p:sp>
        <p:nvSpPr>
          <p:cNvPr id="21" name="Rectangle 20">
            <a:extLst>
              <a:ext uri="{FF2B5EF4-FFF2-40B4-BE49-F238E27FC236}">
                <a16:creationId xmlns:a16="http://schemas.microsoft.com/office/drawing/2014/main" id="{F7998A40-721F-7A49-BD8E-68763F4B46FE}"/>
              </a:ext>
            </a:extLst>
          </p:cNvPr>
          <p:cNvSpPr/>
          <p:nvPr/>
        </p:nvSpPr>
        <p:spPr>
          <a:xfrm>
            <a:off x="409304" y="1232876"/>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 name="Picture 1">
            <a:extLst>
              <a:ext uri="{FF2B5EF4-FFF2-40B4-BE49-F238E27FC236}">
                <a16:creationId xmlns:a16="http://schemas.microsoft.com/office/drawing/2014/main" id="{2B8CC0BD-2FFF-EC40-BAEB-7198FCC09119}"/>
              </a:ext>
            </a:extLst>
          </p:cNvPr>
          <p:cNvPicPr>
            <a:picLocks noChangeAspect="1"/>
          </p:cNvPicPr>
          <p:nvPr/>
        </p:nvPicPr>
        <p:blipFill>
          <a:blip r:embed="rId2"/>
          <a:stretch>
            <a:fillRect/>
          </a:stretch>
        </p:blipFill>
        <p:spPr>
          <a:xfrm>
            <a:off x="4801937" y="2214110"/>
            <a:ext cx="6200108" cy="3672167"/>
          </a:xfrm>
          <a:prstGeom prst="rect">
            <a:avLst/>
          </a:prstGeom>
        </p:spPr>
      </p:pic>
      <p:pic>
        <p:nvPicPr>
          <p:cNvPr id="3" name="Picture 2">
            <a:extLst>
              <a:ext uri="{FF2B5EF4-FFF2-40B4-BE49-F238E27FC236}">
                <a16:creationId xmlns:a16="http://schemas.microsoft.com/office/drawing/2014/main" id="{E12FFFC9-89DD-5D4F-9605-85378B53684E}"/>
              </a:ext>
            </a:extLst>
          </p:cNvPr>
          <p:cNvPicPr>
            <a:picLocks noChangeAspect="1"/>
          </p:cNvPicPr>
          <p:nvPr/>
        </p:nvPicPr>
        <p:blipFill rotWithShape="1">
          <a:blip r:embed="rId3"/>
          <a:srcRect r="48206"/>
          <a:stretch/>
        </p:blipFill>
        <p:spPr>
          <a:xfrm>
            <a:off x="397112" y="1817651"/>
            <a:ext cx="3340364" cy="2127690"/>
          </a:xfrm>
          <a:prstGeom prst="rect">
            <a:avLst/>
          </a:prstGeom>
        </p:spPr>
      </p:pic>
      <p:pic>
        <p:nvPicPr>
          <p:cNvPr id="30" name="Picture 29">
            <a:extLst>
              <a:ext uri="{FF2B5EF4-FFF2-40B4-BE49-F238E27FC236}">
                <a16:creationId xmlns:a16="http://schemas.microsoft.com/office/drawing/2014/main" id="{7F071D43-FBD6-F341-8DC7-E35E2A9C2480}"/>
              </a:ext>
            </a:extLst>
          </p:cNvPr>
          <p:cNvPicPr>
            <a:picLocks noChangeAspect="1"/>
          </p:cNvPicPr>
          <p:nvPr/>
        </p:nvPicPr>
        <p:blipFill rotWithShape="1">
          <a:blip r:embed="rId3"/>
          <a:srcRect l="51634"/>
          <a:stretch/>
        </p:blipFill>
        <p:spPr>
          <a:xfrm>
            <a:off x="409304" y="4050194"/>
            <a:ext cx="3285117" cy="2240796"/>
          </a:xfrm>
          <a:prstGeom prst="rect">
            <a:avLst/>
          </a:prstGeom>
        </p:spPr>
      </p:pic>
    </p:spTree>
    <p:extLst>
      <p:ext uri="{BB962C8B-B14F-4D97-AF65-F5344CB8AC3E}">
        <p14:creationId xmlns:p14="http://schemas.microsoft.com/office/powerpoint/2010/main" val="2877539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简介：链接的基本概念</a:t>
            </a:r>
          </a:p>
        </p:txBody>
      </p:sp>
      <p:sp>
        <p:nvSpPr>
          <p:cNvPr id="20" name="Rectangle 19">
            <a:extLst>
              <a:ext uri="{FF2B5EF4-FFF2-40B4-BE49-F238E27FC236}">
                <a16:creationId xmlns:a16="http://schemas.microsoft.com/office/drawing/2014/main" id="{2CF64F06-9930-D843-AF29-82D2C94D9E7F}"/>
              </a:ext>
            </a:extLst>
          </p:cNvPr>
          <p:cNvSpPr/>
          <p:nvPr/>
        </p:nvSpPr>
        <p:spPr>
          <a:xfrm>
            <a:off x="470263" y="1232876"/>
            <a:ext cx="8438605"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ysClr val="windowText" lastClr="000000"/>
                </a:solidFill>
                <a:latin typeface="KaiTi" panose="02010609060101010101" pitchFamily="49" charset="-122"/>
                <a:ea typeface="KaiTi" panose="02010609060101010101" pitchFamily="49" charset="-122"/>
              </a:rPr>
              <a:t>将分散在多个文件中的各种代码和数据收集并组合为一个单一文件的过程</a:t>
            </a:r>
          </a:p>
        </p:txBody>
      </p:sp>
      <p:sp>
        <p:nvSpPr>
          <p:cNvPr id="21" name="Rectangle 20">
            <a:extLst>
              <a:ext uri="{FF2B5EF4-FFF2-40B4-BE49-F238E27FC236}">
                <a16:creationId xmlns:a16="http://schemas.microsoft.com/office/drawing/2014/main" id="{F7998A40-721F-7A49-BD8E-68763F4B46FE}"/>
              </a:ext>
            </a:extLst>
          </p:cNvPr>
          <p:cNvSpPr/>
          <p:nvPr/>
        </p:nvSpPr>
        <p:spPr>
          <a:xfrm>
            <a:off x="409304" y="1232876"/>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Rounded Rectangle 21">
            <a:extLst>
              <a:ext uri="{FF2B5EF4-FFF2-40B4-BE49-F238E27FC236}">
                <a16:creationId xmlns:a16="http://schemas.microsoft.com/office/drawing/2014/main" id="{3C0E3445-F0CF-2845-9FBD-058143800BCD}"/>
              </a:ext>
            </a:extLst>
          </p:cNvPr>
          <p:cNvSpPr/>
          <p:nvPr/>
        </p:nvSpPr>
        <p:spPr>
          <a:xfrm>
            <a:off x="403866" y="3750408"/>
            <a:ext cx="1168400" cy="5842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Hei" panose="02010609060101010101" pitchFamily="49" charset="-122"/>
                <a:ea typeface="SimHei" panose="02010609060101010101" pitchFamily="49" charset="-122"/>
              </a:rPr>
              <a:t>链接</a:t>
            </a:r>
          </a:p>
        </p:txBody>
      </p:sp>
      <p:sp>
        <p:nvSpPr>
          <p:cNvPr id="23" name="Rounded Rectangle 22">
            <a:extLst>
              <a:ext uri="{FF2B5EF4-FFF2-40B4-BE49-F238E27FC236}">
                <a16:creationId xmlns:a16="http://schemas.microsoft.com/office/drawing/2014/main" id="{040E9F5A-76D7-2F45-93BA-CD604114522D}"/>
              </a:ext>
            </a:extLst>
          </p:cNvPr>
          <p:cNvSpPr/>
          <p:nvPr/>
        </p:nvSpPr>
        <p:spPr>
          <a:xfrm>
            <a:off x="2393801" y="2485306"/>
            <a:ext cx="1168400" cy="5842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Hei" panose="02010609060101010101" pitchFamily="49" charset="-122"/>
                <a:ea typeface="SimHei" panose="02010609060101010101" pitchFamily="49" charset="-122"/>
              </a:rPr>
              <a:t>编译时</a:t>
            </a:r>
          </a:p>
        </p:txBody>
      </p:sp>
      <p:sp>
        <p:nvSpPr>
          <p:cNvPr id="24" name="Rounded Rectangle 23">
            <a:extLst>
              <a:ext uri="{FF2B5EF4-FFF2-40B4-BE49-F238E27FC236}">
                <a16:creationId xmlns:a16="http://schemas.microsoft.com/office/drawing/2014/main" id="{8230C2FA-C4A5-7F4B-AE33-4E2009885A72}"/>
              </a:ext>
            </a:extLst>
          </p:cNvPr>
          <p:cNvSpPr/>
          <p:nvPr/>
        </p:nvSpPr>
        <p:spPr>
          <a:xfrm>
            <a:off x="2393801" y="3750408"/>
            <a:ext cx="1168400" cy="5842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Hei" panose="02010609060101010101" pitchFamily="49" charset="-122"/>
                <a:ea typeface="SimHei" panose="02010609060101010101" pitchFamily="49" charset="-122"/>
              </a:rPr>
              <a:t>加载时</a:t>
            </a:r>
          </a:p>
        </p:txBody>
      </p:sp>
      <p:sp>
        <p:nvSpPr>
          <p:cNvPr id="25" name="Rounded Rectangle 24">
            <a:extLst>
              <a:ext uri="{FF2B5EF4-FFF2-40B4-BE49-F238E27FC236}">
                <a16:creationId xmlns:a16="http://schemas.microsoft.com/office/drawing/2014/main" id="{82A0EBEA-B009-8747-B6DF-90AD098F4964}"/>
              </a:ext>
            </a:extLst>
          </p:cNvPr>
          <p:cNvSpPr/>
          <p:nvPr/>
        </p:nvSpPr>
        <p:spPr>
          <a:xfrm>
            <a:off x="2393801" y="5015510"/>
            <a:ext cx="1168400" cy="5842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Hei" panose="02010609060101010101" pitchFamily="49" charset="-122"/>
                <a:ea typeface="SimHei" panose="02010609060101010101" pitchFamily="49" charset="-122"/>
              </a:rPr>
              <a:t>运行时</a:t>
            </a:r>
          </a:p>
        </p:txBody>
      </p:sp>
      <p:cxnSp>
        <p:nvCxnSpPr>
          <p:cNvPr id="26" name="Straight Connector 25">
            <a:extLst>
              <a:ext uri="{FF2B5EF4-FFF2-40B4-BE49-F238E27FC236}">
                <a16:creationId xmlns:a16="http://schemas.microsoft.com/office/drawing/2014/main" id="{75675DC6-7145-B440-83BE-8EC7EFF6F3F1}"/>
              </a:ext>
            </a:extLst>
          </p:cNvPr>
          <p:cNvCxnSpPr>
            <a:stCxn id="22" idx="3"/>
            <a:endCxn id="24" idx="1"/>
          </p:cNvCxnSpPr>
          <p:nvPr/>
        </p:nvCxnSpPr>
        <p:spPr>
          <a:xfrm>
            <a:off x="1572266" y="4042508"/>
            <a:ext cx="821535"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63CAED7-40EB-694C-848A-A042CE8989B7}"/>
              </a:ext>
            </a:extLst>
          </p:cNvPr>
          <p:cNvCxnSpPr>
            <a:cxnSpLocks/>
            <a:stCxn id="22" idx="3"/>
            <a:endCxn id="25" idx="1"/>
          </p:cNvCxnSpPr>
          <p:nvPr/>
        </p:nvCxnSpPr>
        <p:spPr>
          <a:xfrm>
            <a:off x="1572266" y="4042508"/>
            <a:ext cx="821535" cy="1265102"/>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70C5F172-7800-D942-8C4A-BA86DD32B117}"/>
              </a:ext>
            </a:extLst>
          </p:cNvPr>
          <p:cNvCxnSpPr>
            <a:cxnSpLocks/>
            <a:endCxn id="23" idx="1"/>
          </p:cNvCxnSpPr>
          <p:nvPr/>
        </p:nvCxnSpPr>
        <p:spPr>
          <a:xfrm flipV="1">
            <a:off x="1572266" y="2777406"/>
            <a:ext cx="821535" cy="1265102"/>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CE2AFCAB-C8FA-8C4C-ADE3-ACBB611DF582}"/>
              </a:ext>
            </a:extLst>
          </p:cNvPr>
          <p:cNvCxnSpPr>
            <a:cxnSpLocks/>
            <a:stCxn id="23" idx="3"/>
            <a:endCxn id="31" idx="1"/>
          </p:cNvCxnSpPr>
          <p:nvPr/>
        </p:nvCxnSpPr>
        <p:spPr>
          <a:xfrm>
            <a:off x="3562201" y="2777406"/>
            <a:ext cx="1049330" cy="0"/>
          </a:xfrm>
          <a:prstGeom prst="line">
            <a:avLst/>
          </a:prstGeom>
        </p:spPr>
        <p:style>
          <a:lnRef idx="3">
            <a:schemeClr val="dk1"/>
          </a:lnRef>
          <a:fillRef idx="0">
            <a:schemeClr val="dk1"/>
          </a:fillRef>
          <a:effectRef idx="2">
            <a:schemeClr val="dk1"/>
          </a:effectRef>
          <a:fontRef idx="minor">
            <a:schemeClr val="tx1"/>
          </a:fontRef>
        </p:style>
      </p:cxnSp>
      <p:sp>
        <p:nvSpPr>
          <p:cNvPr id="31" name="Rounded Rectangle 30">
            <a:extLst>
              <a:ext uri="{FF2B5EF4-FFF2-40B4-BE49-F238E27FC236}">
                <a16:creationId xmlns:a16="http://schemas.microsoft.com/office/drawing/2014/main" id="{086D606D-75AB-1F42-A87C-53F5AEBBA78F}"/>
              </a:ext>
            </a:extLst>
          </p:cNvPr>
          <p:cNvSpPr/>
          <p:nvPr/>
        </p:nvSpPr>
        <p:spPr>
          <a:xfrm>
            <a:off x="4611531" y="2485306"/>
            <a:ext cx="1574800" cy="5842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Hei" panose="02010609060101010101" pitchFamily="49" charset="-122"/>
                <a:ea typeface="SimHei" panose="02010609060101010101" pitchFamily="49" charset="-122"/>
              </a:rPr>
              <a:t>静态链接</a:t>
            </a:r>
          </a:p>
        </p:txBody>
      </p:sp>
      <p:sp>
        <p:nvSpPr>
          <p:cNvPr id="32" name="Rounded Rectangle 31">
            <a:extLst>
              <a:ext uri="{FF2B5EF4-FFF2-40B4-BE49-F238E27FC236}">
                <a16:creationId xmlns:a16="http://schemas.microsoft.com/office/drawing/2014/main" id="{48E9FA2E-0E3D-544C-BBCC-C8AC08E096AD}"/>
              </a:ext>
            </a:extLst>
          </p:cNvPr>
          <p:cNvSpPr/>
          <p:nvPr/>
        </p:nvSpPr>
        <p:spPr>
          <a:xfrm>
            <a:off x="4611531" y="4382959"/>
            <a:ext cx="1574800" cy="5842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Hei" panose="02010609060101010101" pitchFamily="49" charset="-122"/>
                <a:ea typeface="SimHei" panose="02010609060101010101" pitchFamily="49" charset="-122"/>
              </a:rPr>
              <a:t>动态链接</a:t>
            </a:r>
          </a:p>
        </p:txBody>
      </p:sp>
      <p:cxnSp>
        <p:nvCxnSpPr>
          <p:cNvPr id="33" name="Straight Connector 32">
            <a:extLst>
              <a:ext uri="{FF2B5EF4-FFF2-40B4-BE49-F238E27FC236}">
                <a16:creationId xmlns:a16="http://schemas.microsoft.com/office/drawing/2014/main" id="{A46487A8-62A7-154F-A621-DF40B40FC855}"/>
              </a:ext>
            </a:extLst>
          </p:cNvPr>
          <p:cNvCxnSpPr>
            <a:cxnSpLocks/>
            <a:stCxn id="24" idx="3"/>
            <a:endCxn id="32" idx="1"/>
          </p:cNvCxnSpPr>
          <p:nvPr/>
        </p:nvCxnSpPr>
        <p:spPr>
          <a:xfrm>
            <a:off x="3562201" y="4042508"/>
            <a:ext cx="1049330" cy="632551"/>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B4E1C80-3969-334E-A2D5-820BFA9567E1}"/>
              </a:ext>
            </a:extLst>
          </p:cNvPr>
          <p:cNvCxnSpPr>
            <a:cxnSpLocks/>
            <a:stCxn id="25" idx="3"/>
            <a:endCxn id="32" idx="1"/>
          </p:cNvCxnSpPr>
          <p:nvPr/>
        </p:nvCxnSpPr>
        <p:spPr>
          <a:xfrm flipV="1">
            <a:off x="3562201" y="4675059"/>
            <a:ext cx="1049330" cy="63255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65831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简介：为什么需要链接</a:t>
            </a:r>
          </a:p>
        </p:txBody>
      </p:sp>
      <p:pic>
        <p:nvPicPr>
          <p:cNvPr id="36" name="Picture 35">
            <a:extLst>
              <a:ext uri="{FF2B5EF4-FFF2-40B4-BE49-F238E27FC236}">
                <a16:creationId xmlns:a16="http://schemas.microsoft.com/office/drawing/2014/main" id="{624F2CAF-28B8-C248-A7A8-77583F8C1635}"/>
              </a:ext>
            </a:extLst>
          </p:cNvPr>
          <p:cNvPicPr>
            <a:picLocks noChangeAspect="1"/>
          </p:cNvPicPr>
          <p:nvPr/>
        </p:nvPicPr>
        <p:blipFill rotWithShape="1">
          <a:blip r:embed="rId3"/>
          <a:srcRect b="40852"/>
          <a:stretch/>
        </p:blipFill>
        <p:spPr>
          <a:xfrm>
            <a:off x="5776816" y="1057460"/>
            <a:ext cx="6146746" cy="1259020"/>
          </a:xfrm>
          <a:prstGeom prst="rect">
            <a:avLst/>
          </a:prstGeom>
        </p:spPr>
      </p:pic>
      <p:pic>
        <p:nvPicPr>
          <p:cNvPr id="37" name="Picture 36">
            <a:extLst>
              <a:ext uri="{FF2B5EF4-FFF2-40B4-BE49-F238E27FC236}">
                <a16:creationId xmlns:a16="http://schemas.microsoft.com/office/drawing/2014/main" id="{2E984DCA-EA1D-3544-A430-1311AB60EA4C}"/>
              </a:ext>
            </a:extLst>
          </p:cNvPr>
          <p:cNvPicPr>
            <a:picLocks noChangeAspect="1"/>
          </p:cNvPicPr>
          <p:nvPr/>
        </p:nvPicPr>
        <p:blipFill>
          <a:blip r:embed="rId4"/>
          <a:stretch>
            <a:fillRect/>
          </a:stretch>
        </p:blipFill>
        <p:spPr>
          <a:xfrm>
            <a:off x="6100234" y="2503753"/>
            <a:ext cx="5499909" cy="3554603"/>
          </a:xfrm>
          <a:prstGeom prst="rect">
            <a:avLst/>
          </a:prstGeom>
        </p:spPr>
      </p:pic>
      <p:sp>
        <p:nvSpPr>
          <p:cNvPr id="38" name="文本框 1">
            <a:extLst>
              <a:ext uri="{FF2B5EF4-FFF2-40B4-BE49-F238E27FC236}">
                <a16:creationId xmlns:a16="http://schemas.microsoft.com/office/drawing/2014/main" id="{87468A73-7024-F54A-993F-930DE6E2E969}"/>
              </a:ext>
            </a:extLst>
          </p:cNvPr>
          <p:cNvSpPr txBox="1"/>
          <p:nvPr/>
        </p:nvSpPr>
        <p:spPr>
          <a:xfrm>
            <a:off x="268437" y="1232876"/>
            <a:ext cx="5666197" cy="37888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使代码</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模块化</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使大型程序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项目的代码逻辑更加清晰</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可以将常用函数编写成单独的一个文件并重复使用 </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库函数</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缩短了代码长度和文件大小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342900" indent="-34290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缩短了编译的时间</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分离编译</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separate compilation</a:t>
            </a:r>
            <a:r>
              <a:rPr kumimoji="1" lang="zh-CN" altLang="en-US" dirty="0">
                <a:latin typeface="Calibri" panose="020F0502020204030204" pitchFamily="34" charset="0"/>
                <a:ea typeface="SimHei" panose="02010609060101010101" pitchFamily="49" charset="-122"/>
                <a:cs typeface="Calibri" panose="020F0502020204030204" pitchFamily="34" charset="0"/>
              </a:rPr>
              <a:t>）：只需要重新编译被修改的代码文件再链接即可</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651542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8C9C7293-F103-D64C-AE53-5094C8270DC8}"/>
              </a:ext>
            </a:extLst>
          </p:cNvPr>
          <p:cNvSpPr txBox="1"/>
          <p:nvPr/>
        </p:nvSpPr>
        <p:spPr>
          <a:xfrm>
            <a:off x="268438" y="1232876"/>
            <a:ext cx="4025461"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rPr>
              <a:t>简介</a:t>
            </a:r>
            <a:endParaRPr kumimoji="1" lang="en-US" altLang="zh-CN"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背景知识</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中的声明</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引用</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中的全局</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静态变量</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函数与链接器符号的关系</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符号解析</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全局符号多重定义的处理规则</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ELF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文件格式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符号表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重定位</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引用重定位算法</a:t>
            </a:r>
          </a:p>
        </p:txBody>
      </p:sp>
      <p:sp>
        <p:nvSpPr>
          <p:cNvPr id="7" name="TextBox 6">
            <a:extLst>
              <a:ext uri="{FF2B5EF4-FFF2-40B4-BE49-F238E27FC236}">
                <a16:creationId xmlns:a16="http://schemas.microsoft.com/office/drawing/2014/main" id="{3DB59554-C257-214D-B0C8-2C33064CF8A5}"/>
              </a:ext>
            </a:extLst>
          </p:cNvPr>
          <p:cNvSpPr txBox="1"/>
          <p:nvPr/>
        </p:nvSpPr>
        <p:spPr>
          <a:xfrm>
            <a:off x="4801937" y="1224586"/>
            <a:ext cx="3243196" cy="293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可执行文件的加载</a:t>
            </a:r>
            <a:r>
              <a:rPr kumimoji="1" lang="zh-CN" altLang="en-CN" dirty="0">
                <a:solidFill>
                  <a:schemeClr val="accent3"/>
                </a:solidFill>
                <a:latin typeface="SimHei" panose="02010609060101010101" pitchFamily="49" charset="-122"/>
                <a:ea typeface="SimHei" panose="02010609060101010101" pitchFamily="49" charset="-122"/>
                <a:cs typeface="Calibri" panose="020F0502020204030204" pitchFamily="34" charset="0"/>
              </a:rPr>
              <a:t>与执行</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静态库</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基本概念</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静态库解析引用的算法</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动态链接</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共享库</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库打桩机制</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7131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声明（</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declaration</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sp>
        <p:nvSpPr>
          <p:cNvPr id="7" name="文本框 1">
            <a:extLst>
              <a:ext uri="{FF2B5EF4-FFF2-40B4-BE49-F238E27FC236}">
                <a16:creationId xmlns:a16="http://schemas.microsoft.com/office/drawing/2014/main" id="{352F3E29-170B-0946-9877-CA0476DF4B85}"/>
              </a:ext>
            </a:extLst>
          </p:cNvPr>
          <p:cNvSpPr txBox="1"/>
          <p:nvPr/>
        </p:nvSpPr>
        <p:spPr>
          <a:xfrm>
            <a:off x="268438" y="1232876"/>
            <a:ext cx="8826794" cy="21187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告诉编译器变量</a:t>
            </a:r>
            <a:r>
              <a:rPr kumimoji="1" lang="en-US" altLang="zh-CN" dirty="0">
                <a:latin typeface="Consolas" panose="020B0609020204030204" pitchFamily="49" charset="0"/>
                <a:ea typeface="Menlo" panose="020B0609030804020204" pitchFamily="49" charset="0"/>
                <a:cs typeface="Consolas" panose="020B0609020204030204" pitchFamily="49" charset="0"/>
              </a:rPr>
              <a:t>/</a:t>
            </a:r>
            <a:r>
              <a:rPr kumimoji="1" lang="zh-CN" altLang="en-US" dirty="0">
                <a:latin typeface="Consolas" panose="020B0609020204030204" pitchFamily="49" charset="0"/>
                <a:ea typeface="SimHei" panose="02010609060101010101" pitchFamily="49" charset="-122"/>
                <a:cs typeface="Consolas" panose="020B0609020204030204" pitchFamily="49" charset="0"/>
              </a:rPr>
              <a:t>函数的存在</a:t>
            </a:r>
          </a:p>
          <a:p>
            <a:pPr marL="800100" lvl="1" indent="-342900">
              <a:lnSpc>
                <a:spcPct val="150000"/>
              </a:lnSpc>
              <a:buFont typeface="Wingdings" pitchFamily="2" charset="2"/>
              <a:buChar char="ü"/>
            </a:pPr>
            <a:r>
              <a:rPr kumimoji="1" lang="zh-CN" altLang="en-US" dirty="0">
                <a:latin typeface="Consolas" panose="020B0609020204030204" pitchFamily="49" charset="0"/>
                <a:ea typeface="SimHei" panose="02010609060101010101" pitchFamily="49" charset="-122"/>
                <a:cs typeface="Consolas" panose="020B0609020204030204" pitchFamily="49" charset="0"/>
              </a:rPr>
              <a:t>变量：</a:t>
            </a:r>
            <a:r>
              <a:rPr kumimoji="1" lang="en-US" altLang="zh-CN" dirty="0">
                <a:latin typeface="Consolas" panose="020B0609020204030204" pitchFamily="49" charset="0"/>
                <a:ea typeface="Menlo" panose="020B0609030804020204" pitchFamily="49" charset="0"/>
                <a:cs typeface="Consolas" panose="020B0609020204030204" pitchFamily="49" charset="0"/>
              </a:rPr>
              <a:t>int a;</a:t>
            </a:r>
          </a:p>
          <a:p>
            <a:pPr marL="800100" lvl="1" indent="-342900">
              <a:lnSpc>
                <a:spcPct val="150000"/>
              </a:lnSpc>
              <a:buFont typeface="Wingdings" pitchFamily="2" charset="2"/>
              <a:buChar char="ü"/>
            </a:pPr>
            <a:r>
              <a:rPr kumimoji="1" lang="zh-CN" altLang="en-US" dirty="0">
                <a:latin typeface="Consolas" panose="020B0609020204030204" pitchFamily="49" charset="0"/>
                <a:ea typeface="SimHei" panose="02010609060101010101" pitchFamily="49" charset="-122"/>
                <a:cs typeface="Consolas" panose="020B0609020204030204" pitchFamily="49" charset="0"/>
              </a:rPr>
              <a:t>函数：</a:t>
            </a:r>
            <a:r>
              <a:rPr kumimoji="1" lang="en-US" altLang="zh-CN" dirty="0">
                <a:latin typeface="Consolas" panose="020B0609020204030204" pitchFamily="49" charset="0"/>
                <a:ea typeface="Menlo" panose="020B0609030804020204" pitchFamily="49" charset="0"/>
                <a:cs typeface="Consolas" panose="020B0609020204030204" pitchFamily="49" charset="0"/>
              </a:rPr>
              <a:t>int zero(int</a:t>
            </a:r>
            <a:r>
              <a:rPr kumimoji="1" lang="zh-CN" altLang="en-US" dirty="0">
                <a:latin typeface="Consolas" panose="020B0609020204030204" pitchFamily="49" charset="0"/>
                <a:ea typeface="Menlo" panose="020B0609030804020204" pitchFamily="49" charset="0"/>
                <a:cs typeface="Consolas" panose="020B0609020204030204" pitchFamily="49" charset="0"/>
              </a:rPr>
              <a:t> </a:t>
            </a:r>
            <a:r>
              <a:rPr kumimoji="1" lang="en-US" altLang="zh-CN" dirty="0">
                <a:latin typeface="Consolas" panose="020B0609020204030204" pitchFamily="49" charset="0"/>
                <a:ea typeface="Menlo" panose="020B0609030804020204" pitchFamily="49" charset="0"/>
                <a:cs typeface="Consolas" panose="020B0609020204030204" pitchFamily="49" charset="0"/>
              </a:rPr>
              <a:t>a, int b);</a:t>
            </a:r>
          </a:p>
          <a:p>
            <a:pPr marL="800100" lvl="1" indent="-342900">
              <a:lnSpc>
                <a:spcPct val="150000"/>
              </a:lnSpc>
              <a:buFont typeface="Wingdings" pitchFamily="2" charset="2"/>
              <a:buChar char="ü"/>
            </a:pP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创建一个标签，记录变量</a:t>
            </a:r>
            <a:r>
              <a:rPr kumimoji="1" lang="en-US" altLang="zh-CN" dirty="0">
                <a:solidFill>
                  <a:srgbClr val="FF0000"/>
                </a:solidFill>
                <a:latin typeface="Consolas" panose="020B0609020204030204" pitchFamily="49" charset="0"/>
                <a:ea typeface="Menlo" panose="020B0609030804020204" pitchFamily="49" charset="0"/>
                <a:cs typeface="Consolas" panose="020B0609020204030204" pitchFamily="49" charset="0"/>
              </a:rPr>
              <a:t>/</a:t>
            </a: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函数的名字</a:t>
            </a:r>
            <a:endParaRPr kumimoji="1" lang="en-US" altLang="zh-CN" dirty="0">
              <a:solidFill>
                <a:srgbClr val="FF0000"/>
              </a:solidFill>
              <a:latin typeface="Consolas" panose="020B0609020204030204" pitchFamily="49" charset="0"/>
              <a:ea typeface="Menlo" panose="020B0609030804020204" pitchFamily="49" charset="0"/>
              <a:cs typeface="Consolas" panose="020B0609020204030204" pitchFamily="49" charset="0"/>
            </a:endParaRPr>
          </a:p>
          <a:p>
            <a:pPr marL="342900" indent="-34290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通式：</a:t>
            </a:r>
            <a:r>
              <a:rPr kumimoji="1" lang="en-US" altLang="zh-CN" dirty="0">
                <a:latin typeface="Consolas" panose="020B0609020204030204" pitchFamily="49" charset="0"/>
                <a:ea typeface="Menlo" panose="020B0609030804020204" pitchFamily="49" charset="0"/>
                <a:cs typeface="Consolas" panose="020B0609020204030204" pitchFamily="49" charset="0"/>
              </a:rPr>
              <a:t>[static, extern] type name;</a:t>
            </a:r>
            <a:endParaRPr kumimoji="1" lang="zh-CN" altLang="en-US" dirty="0">
              <a:latin typeface="Consolas" panose="020B0609020204030204" pitchFamily="49" charset="0"/>
              <a:ea typeface="SimHei" panose="02010609060101010101" pitchFamily="49" charset="-122"/>
              <a:cs typeface="Consolas" panose="020B0609020204030204" pitchFamily="49" charset="0"/>
            </a:endParaRPr>
          </a:p>
        </p:txBody>
      </p:sp>
    </p:spTree>
    <p:extLst>
      <p:ext uri="{BB962C8B-B14F-4D97-AF65-F5344CB8AC3E}">
        <p14:creationId xmlns:p14="http://schemas.microsoft.com/office/powerpoint/2010/main" val="99431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定义（</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definition</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sp>
        <p:nvSpPr>
          <p:cNvPr id="7" name="文本框 1">
            <a:extLst>
              <a:ext uri="{FF2B5EF4-FFF2-40B4-BE49-F238E27FC236}">
                <a16:creationId xmlns:a16="http://schemas.microsoft.com/office/drawing/2014/main" id="{352F3E29-170B-0946-9877-CA0476DF4B85}"/>
              </a:ext>
            </a:extLst>
          </p:cNvPr>
          <p:cNvSpPr txBox="1"/>
          <p:nvPr/>
        </p:nvSpPr>
        <p:spPr>
          <a:xfrm>
            <a:off x="268438" y="1232876"/>
            <a:ext cx="5666197" cy="4182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告诉编译器为变量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在内存中分配一块区域</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把标签贴到一个实体（内存区域）</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函数名可以看成是对内存区域的命名</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342900" lvl="0" indent="-34290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C</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中声明与定义的关系</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变量</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：声明和定义是一回事</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声明了也就定义了，定义了也就声明了</a:t>
            </a:r>
          </a:p>
          <a:p>
            <a:pPr marL="1257300" lvl="2" indent="-34290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只有一种情况声明和定义不同：</a:t>
            </a:r>
            <a:r>
              <a:rPr kumimoji="1" lang="en-US" altLang="zh-CN" dirty="0">
                <a:solidFill>
                  <a:prstClr val="black"/>
                </a:solidFill>
                <a:latin typeface="Menlo" panose="020B0609030804020204" pitchFamily="49" charset="0"/>
                <a:ea typeface="Menlo" panose="020B0609030804020204" pitchFamily="49" charset="0"/>
                <a:cs typeface="Menlo" panose="020B0609030804020204" pitchFamily="49" charset="0"/>
              </a:rPr>
              <a:t>extern</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函数</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：声明和定义完全可以区分</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57300" lvl="2" indent="-34290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有</a:t>
            </a:r>
            <a:r>
              <a:rPr kumimoji="1" lang="en-US" altLang="zh-CN" dirty="0">
                <a:solidFill>
                  <a:prstClr val="black"/>
                </a:solidFill>
                <a:latin typeface="Menlo" panose="020B0609030804020204" pitchFamily="49" charset="0"/>
                <a:ea typeface="Menlo" panose="020B0609030804020204" pitchFamily="49" charset="0"/>
                <a:cs typeface="Menlo" panose="020B0609030804020204" pitchFamily="49" charset="0"/>
              </a:rPr>
              <a:t>{}</a:t>
            </a:r>
            <a:r>
              <a:rPr kumimoji="1" lang="zh-CN" altLang="en-US" dirty="0">
                <a:solidFill>
                  <a:prstClr val="black"/>
                </a:solidFill>
                <a:latin typeface="SimHei" panose="02010609060101010101" pitchFamily="49" charset="-122"/>
                <a:ea typeface="SimHei" panose="02010609060101010101" pitchFamily="49" charset="-122"/>
                <a:cs typeface="Calibri" panose="020F0502020204030204" pitchFamily="34" charset="0"/>
              </a:rPr>
              <a:t>的是定义（同时也是声明），没有的是声明</a:t>
            </a:r>
            <a:endParaRPr kumimoji="1" lang="en-US" altLang="zh-CN" dirty="0">
              <a:solidFill>
                <a:prstClr val="black"/>
              </a:solidFill>
              <a:latin typeface="SimHei" panose="02010609060101010101" pitchFamily="49" charset="-122"/>
              <a:ea typeface="SimHei" panose="02010609060101010101" pitchFamily="49" charset="-122"/>
              <a:cs typeface="Calibri" panose="020F0502020204030204" pitchFamily="34" charset="0"/>
            </a:endParaRPr>
          </a:p>
        </p:txBody>
      </p:sp>
      <p:sp>
        <p:nvSpPr>
          <p:cNvPr id="8" name="TextBox 7">
            <a:extLst>
              <a:ext uri="{FF2B5EF4-FFF2-40B4-BE49-F238E27FC236}">
                <a16:creationId xmlns:a16="http://schemas.microsoft.com/office/drawing/2014/main" id="{ACE5D655-415D-374F-92E9-5C67706A18B2}"/>
              </a:ext>
            </a:extLst>
          </p:cNvPr>
          <p:cNvSpPr txBox="1"/>
          <p:nvPr/>
        </p:nvSpPr>
        <p:spPr>
          <a:xfrm>
            <a:off x="6413647" y="2111642"/>
            <a:ext cx="3949553" cy="2031325"/>
          </a:xfrm>
          <a:prstGeom prst="rect">
            <a:avLst/>
          </a:prstGeom>
          <a:noFill/>
          <a:ln w="19050">
            <a:solidFill>
              <a:schemeClr val="dk1"/>
            </a:solidFill>
          </a:ln>
        </p:spPr>
        <p:txBody>
          <a:bodyPr wrap="square">
            <a:spAutoFit/>
          </a:bodyPr>
          <a:lstStyle/>
          <a:p>
            <a:r>
              <a:rPr lang="en-US" altLang="zh-CN" b="0" dirty="0">
                <a:solidFill>
                  <a:schemeClr val="accent6"/>
                </a:solidFill>
                <a:effectLst/>
                <a:latin typeface="Consolas" panose="020B0609020204030204" pitchFamily="49" charset="0"/>
                <a:ea typeface="Menlo" panose="020B0609030804020204" pitchFamily="49" charset="0"/>
                <a:cs typeface="Consolas" panose="020B0609020204030204" pitchFamily="49" charset="0"/>
              </a:rPr>
              <a:t>//</a:t>
            </a:r>
            <a:r>
              <a:rPr lang="zh-CN" altLang="en-US" b="0" dirty="0">
                <a:solidFill>
                  <a:schemeClr val="accent6"/>
                </a:solidFill>
                <a:effectLst/>
                <a:latin typeface="Consolas" panose="020B0609020204030204" pitchFamily="49" charset="0"/>
                <a:cs typeface="Consolas" panose="020B0609020204030204" pitchFamily="49" charset="0"/>
              </a:rPr>
              <a:t> </a:t>
            </a:r>
            <a:r>
              <a:rPr lang="en-CN" altLang="zh-CN" b="0" dirty="0">
                <a:solidFill>
                  <a:schemeClr val="accent6"/>
                </a:solidFill>
                <a:effectLst/>
                <a:latin typeface="Consolas" panose="020B0609020204030204" pitchFamily="49" charset="0"/>
                <a:ea typeface="Menlo" panose="020B0609030804020204" pitchFamily="49" charset="0"/>
                <a:cs typeface="Consolas" panose="020B0609020204030204" pitchFamily="49" charset="0"/>
              </a:rPr>
              <a:t>a.c</a:t>
            </a:r>
          </a:p>
          <a:p>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int</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a;	</a:t>
            </a:r>
            <a:r>
              <a:rPr lang="en-US" altLang="zh-CN" dirty="0">
                <a:latin typeface="Consolas" panose="020B0609020204030204" pitchFamily="49" charset="0"/>
                <a:ea typeface="Menlo" panose="020B0609030804020204" pitchFamily="49" charset="0"/>
                <a:cs typeface="Consolas" panose="020B0609020204030204" pitchFamily="49" charset="0"/>
              </a:rPr>
              <a:t> </a:t>
            </a:r>
            <a:r>
              <a:rPr lang="en-US" altLang="zh-CN" dirty="0">
                <a:solidFill>
                  <a:schemeClr val="accent6"/>
                </a:solidFill>
                <a:latin typeface="Consolas" panose="020B0609020204030204" pitchFamily="49" charset="0"/>
                <a:ea typeface="Menlo" panose="020B0609030804020204" pitchFamily="49" charset="0"/>
                <a:cs typeface="Consolas" panose="020B0609020204030204" pitchFamily="49" charset="0"/>
              </a:rPr>
              <a:t>//</a:t>
            </a:r>
            <a:r>
              <a:rPr lang="zh-CN" altLang="en-US" dirty="0">
                <a:solidFill>
                  <a:schemeClr val="accent6"/>
                </a:solidFill>
                <a:latin typeface="Consolas" panose="020B0609020204030204" pitchFamily="49" charset="0"/>
                <a:ea typeface="Menlo" panose="020B0609030804020204" pitchFamily="49" charset="0"/>
                <a:cs typeface="Consolas" panose="020B0609020204030204" pitchFamily="49" charset="0"/>
              </a:rPr>
              <a:t> </a:t>
            </a:r>
            <a:r>
              <a:rPr lang="en-US" altLang="zh-CN" dirty="0">
                <a:solidFill>
                  <a:schemeClr val="accent6"/>
                </a:solidFill>
                <a:latin typeface="Consolas" panose="020B0609020204030204" pitchFamily="49" charset="0"/>
                <a:ea typeface="Menlo" panose="020B0609030804020204" pitchFamily="49" charset="0"/>
                <a:cs typeface="Consolas" panose="020B0609020204030204" pitchFamily="49" charset="0"/>
              </a:rPr>
              <a:t>dec</a:t>
            </a:r>
            <a:r>
              <a:rPr lang="zh-CN" altLang="en-US" dirty="0">
                <a:solidFill>
                  <a:schemeClr val="accent6"/>
                </a:solidFill>
                <a:latin typeface="Consolas" panose="020B0609020204030204" pitchFamily="49" charset="0"/>
                <a:ea typeface="Menlo" panose="020B0609030804020204" pitchFamily="49" charset="0"/>
                <a:cs typeface="Consolas" panose="020B0609020204030204" pitchFamily="49" charset="0"/>
              </a:rPr>
              <a:t> </a:t>
            </a:r>
            <a:r>
              <a:rPr lang="en-US" altLang="zh-CN" dirty="0">
                <a:solidFill>
                  <a:schemeClr val="accent6"/>
                </a:solidFill>
                <a:latin typeface="Consolas" panose="020B0609020204030204" pitchFamily="49" charset="0"/>
                <a:ea typeface="Menlo" panose="020B0609030804020204" pitchFamily="49" charset="0"/>
                <a:cs typeface="Consolas" panose="020B0609020204030204" pitchFamily="49" charset="0"/>
              </a:rPr>
              <a:t>and</a:t>
            </a:r>
            <a:r>
              <a:rPr lang="zh-CN" altLang="en-US" dirty="0">
                <a:solidFill>
                  <a:schemeClr val="accent6"/>
                </a:solidFill>
                <a:latin typeface="Consolas" panose="020B0609020204030204" pitchFamily="49" charset="0"/>
                <a:ea typeface="Menlo" panose="020B0609030804020204" pitchFamily="49" charset="0"/>
                <a:cs typeface="Consolas" panose="020B0609020204030204" pitchFamily="49" charset="0"/>
              </a:rPr>
              <a:t> </a:t>
            </a:r>
            <a:r>
              <a:rPr lang="en-US" altLang="zh-CN" dirty="0">
                <a:solidFill>
                  <a:schemeClr val="accent6"/>
                </a:solidFill>
                <a:latin typeface="Consolas" panose="020B0609020204030204" pitchFamily="49" charset="0"/>
                <a:ea typeface="Menlo" panose="020B0609030804020204" pitchFamily="49" charset="0"/>
                <a:cs typeface="Consolas" panose="020B0609020204030204" pitchFamily="49" charset="0"/>
              </a:rPr>
              <a:t>def</a:t>
            </a:r>
            <a:endParaRPr lang="en-CN" dirty="0">
              <a:solidFill>
                <a:schemeClr val="accent6"/>
              </a:solidFill>
              <a:latin typeface="Consolas" panose="020B0609020204030204" pitchFamily="49" charset="0"/>
              <a:ea typeface="Menlo" panose="020B0609030804020204" pitchFamily="49" charset="0"/>
              <a:cs typeface="Consolas" panose="020B0609020204030204" pitchFamily="49" charset="0"/>
            </a:endParaRPr>
          </a:p>
          <a:p>
            <a:r>
              <a:rPr lang="en-CN" b="0" dirty="0">
                <a:solidFill>
                  <a:srgbClr val="032F62"/>
                </a:solidFill>
                <a:effectLst/>
                <a:latin typeface="Consolas" panose="020B0609020204030204" pitchFamily="49" charset="0"/>
                <a:ea typeface="Menlo" panose="020B0609030804020204" pitchFamily="49" charset="0"/>
                <a:cs typeface="Consolas" panose="020B0609020204030204" pitchFamily="49" charset="0"/>
              </a:rPr>
              <a:t>...</a:t>
            </a:r>
          </a:p>
          <a:p>
            <a:endParaRPr lang="en-CN" dirty="0">
              <a:solidFill>
                <a:srgbClr val="032F62"/>
              </a:solidFill>
              <a:latin typeface="Consolas" panose="020B0609020204030204" pitchFamily="49" charset="0"/>
              <a:ea typeface="Menlo" panose="020B0609030804020204" pitchFamily="49" charset="0"/>
              <a:cs typeface="Consolas" panose="020B0609020204030204" pitchFamily="49" charset="0"/>
            </a:endParaRPr>
          </a:p>
          <a:p>
            <a:r>
              <a:rPr lang="en-CN" b="0" dirty="0">
                <a:solidFill>
                  <a:schemeClr val="accent6"/>
                </a:solidFill>
                <a:effectLst/>
                <a:latin typeface="Consolas" panose="020B0609020204030204" pitchFamily="49" charset="0"/>
                <a:ea typeface="Menlo" panose="020B0609030804020204" pitchFamily="49" charset="0"/>
                <a:cs typeface="Consolas" panose="020B0609020204030204" pitchFamily="49" charset="0"/>
              </a:rPr>
              <a:t>// b.c</a:t>
            </a:r>
            <a:endParaRPr lang="en-US" b="0" dirty="0">
              <a:solidFill>
                <a:schemeClr val="accent6"/>
              </a:solidFill>
              <a:effectLst/>
              <a:latin typeface="Consolas" panose="020B0609020204030204" pitchFamily="49" charset="0"/>
              <a:ea typeface="Menlo" panose="020B0609030804020204" pitchFamily="49" charset="0"/>
              <a:cs typeface="Consolas" panose="020B0609020204030204" pitchFamily="49" charset="0"/>
            </a:endParaRPr>
          </a:p>
          <a:p>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extern </a:t>
            </a:r>
            <a:r>
              <a:rPr lang="en-US" dirty="0">
                <a:latin typeface="Consolas" panose="020B0609020204030204" pitchFamily="49" charset="0"/>
                <a:ea typeface="Menlo" panose="020B0609030804020204" pitchFamily="49" charset="0"/>
                <a:cs typeface="Consolas" panose="020B0609020204030204" pitchFamily="49" charset="0"/>
              </a:rPr>
              <a:t>a;</a:t>
            </a:r>
            <a:r>
              <a:rPr lang="zh-CN" altLang="en-US" dirty="0">
                <a:latin typeface="Consolas" panose="020B0609020204030204" pitchFamily="49" charset="0"/>
                <a:ea typeface="Menlo" panose="020B0609030804020204" pitchFamily="49" charset="0"/>
                <a:cs typeface="Consolas" panose="020B0609020204030204" pitchFamily="49" charset="0"/>
              </a:rPr>
              <a:t> </a:t>
            </a:r>
            <a:r>
              <a:rPr lang="en-US" altLang="zh-CN" dirty="0">
                <a:solidFill>
                  <a:schemeClr val="accent6"/>
                </a:solidFill>
                <a:latin typeface="Consolas" panose="020B0609020204030204" pitchFamily="49" charset="0"/>
                <a:ea typeface="Menlo" panose="020B0609030804020204" pitchFamily="49" charset="0"/>
                <a:cs typeface="Consolas" panose="020B0609020204030204" pitchFamily="49" charset="0"/>
              </a:rPr>
              <a:t>//</a:t>
            </a:r>
            <a:r>
              <a:rPr lang="zh-CN" altLang="en-US" dirty="0">
                <a:solidFill>
                  <a:schemeClr val="accent6"/>
                </a:solidFill>
                <a:latin typeface="Consolas" panose="020B0609020204030204" pitchFamily="49" charset="0"/>
                <a:ea typeface="Menlo" panose="020B0609030804020204" pitchFamily="49" charset="0"/>
                <a:cs typeface="Consolas" panose="020B0609020204030204" pitchFamily="49" charset="0"/>
              </a:rPr>
              <a:t> </a:t>
            </a:r>
            <a:r>
              <a:rPr lang="en-US" altLang="zh-CN" dirty="0">
                <a:solidFill>
                  <a:schemeClr val="accent6"/>
                </a:solidFill>
                <a:latin typeface="Consolas" panose="020B0609020204030204" pitchFamily="49" charset="0"/>
                <a:ea typeface="Menlo" panose="020B0609030804020204" pitchFamily="49" charset="0"/>
                <a:cs typeface="Consolas" panose="020B0609020204030204" pitchFamily="49" charset="0"/>
              </a:rPr>
              <a:t>dec, def in </a:t>
            </a:r>
            <a:r>
              <a:rPr lang="en-US" altLang="zh-CN" dirty="0" err="1">
                <a:solidFill>
                  <a:schemeClr val="accent6"/>
                </a:solidFill>
                <a:latin typeface="Consolas" panose="020B0609020204030204" pitchFamily="49" charset="0"/>
                <a:ea typeface="Menlo" panose="020B0609030804020204" pitchFamily="49" charset="0"/>
                <a:cs typeface="Consolas" panose="020B0609020204030204" pitchFamily="49" charset="0"/>
              </a:rPr>
              <a:t>a.c</a:t>
            </a:r>
            <a:endParaRPr lang="en-US" altLang="zh-CN" dirty="0">
              <a:solidFill>
                <a:schemeClr val="accent6"/>
              </a:solidFill>
              <a:latin typeface="Consolas" panose="020B0609020204030204" pitchFamily="49" charset="0"/>
              <a:ea typeface="Menlo" panose="020B0609030804020204" pitchFamily="49" charset="0"/>
              <a:cs typeface="Consolas" panose="020B0609020204030204" pitchFamily="49" charset="0"/>
            </a:endParaRPr>
          </a:p>
          <a:p>
            <a:r>
              <a:rPr lang="en-US" dirty="0">
                <a:latin typeface="Consolas" panose="020B0609020204030204" pitchFamily="49" charset="0"/>
                <a:ea typeface="Menlo" panose="020B0609030804020204" pitchFamily="49" charset="0"/>
                <a:cs typeface="Consolas" panose="020B0609020204030204" pitchFamily="49" charset="0"/>
              </a:rPr>
              <a:t>...</a:t>
            </a:r>
          </a:p>
        </p:txBody>
      </p:sp>
      <p:sp>
        <p:nvSpPr>
          <p:cNvPr id="9" name="TextBox 10">
            <a:extLst>
              <a:ext uri="{FF2B5EF4-FFF2-40B4-BE49-F238E27FC236}">
                <a16:creationId xmlns:a16="http://schemas.microsoft.com/office/drawing/2014/main" id="{AA5DA6CE-8D07-CC45-B93B-F7E96B3515AF}"/>
              </a:ext>
            </a:extLst>
          </p:cNvPr>
          <p:cNvSpPr txBox="1"/>
          <p:nvPr/>
        </p:nvSpPr>
        <p:spPr>
          <a:xfrm>
            <a:off x="6413646" y="4355937"/>
            <a:ext cx="3949553" cy="1477328"/>
          </a:xfrm>
          <a:prstGeom prst="rect">
            <a:avLst/>
          </a:prstGeom>
          <a:noFill/>
          <a:ln w="19050">
            <a:solidFill>
              <a:schemeClr val="dk1"/>
            </a:solidFill>
          </a:ln>
        </p:spPr>
        <p:txBody>
          <a:bodyPr wrap="square">
            <a:spAutoFit/>
          </a:bodyPr>
          <a:lstStyle/>
          <a:p>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int</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 </a:t>
            </a:r>
            <a:r>
              <a:rPr lang="en-US" b="0" dirty="0">
                <a:solidFill>
                  <a:srgbClr val="6F42C1"/>
                </a:solidFill>
                <a:effectLst/>
                <a:latin typeface="Consolas" panose="020B0609020204030204" pitchFamily="49" charset="0"/>
                <a:ea typeface="Menlo" panose="020B0609030804020204" pitchFamily="49" charset="0"/>
                <a:cs typeface="Consolas" panose="020B0609020204030204" pitchFamily="49" charset="0"/>
              </a:rPr>
              <a:t>f</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a:t>
            </a:r>
            <a:r>
              <a:rPr lang="en-US" altLang="zh-CN" dirty="0">
                <a:solidFill>
                  <a:srgbClr val="D73A49"/>
                </a:solidFill>
                <a:latin typeface="Consolas" panose="020B0609020204030204" pitchFamily="49" charset="0"/>
                <a:ea typeface="Menlo" panose="020B0609030804020204" pitchFamily="49" charset="0"/>
                <a:cs typeface="Consolas" panose="020B0609020204030204" pitchFamily="49" charset="0"/>
              </a:rPr>
              <a:t>int</a:t>
            </a:r>
            <a:r>
              <a:rPr lang="zh-CN" altLang="en-US" dirty="0">
                <a:solidFill>
                  <a:srgbClr val="D73A49"/>
                </a:solidFill>
                <a:latin typeface="Consolas" panose="020B0609020204030204" pitchFamily="49" charset="0"/>
                <a:ea typeface="Menlo" panose="020B0609030804020204" pitchFamily="49" charset="0"/>
                <a:cs typeface="Consolas" panose="020B0609020204030204" pitchFamily="49" charset="0"/>
              </a:rPr>
              <a:t> </a:t>
            </a:r>
            <a:r>
              <a:rPr lang="en-US" altLang="zh-CN" dirty="0">
                <a:latin typeface="Consolas" panose="020B0609020204030204" pitchFamily="49" charset="0"/>
                <a:ea typeface="Menlo" panose="020B0609030804020204" pitchFamily="49" charset="0"/>
                <a:cs typeface="Consolas" panose="020B0609020204030204" pitchFamily="49" charset="0"/>
              </a:rPr>
              <a:t>a</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accent6"/>
                </a:solidFill>
                <a:effectLst/>
                <a:latin typeface="Consolas" panose="020B0609020204030204" pitchFamily="49" charset="0"/>
                <a:ea typeface="Menlo" panose="020B0609030804020204" pitchFamily="49" charset="0"/>
                <a:cs typeface="Consolas" panose="020B0609020204030204" pitchFamily="49" charset="0"/>
              </a:rPr>
              <a:t>// dec</a:t>
            </a:r>
          </a:p>
          <a:p>
            <a:endParaRPr lang="en-US" dirty="0">
              <a:solidFill>
                <a:srgbClr val="24292E"/>
              </a:solidFill>
              <a:latin typeface="Consolas" panose="020B0609020204030204" pitchFamily="49" charset="0"/>
              <a:ea typeface="Menlo" panose="020B0609030804020204" pitchFamily="49" charset="0"/>
              <a:cs typeface="Consolas" panose="020B0609020204030204" pitchFamily="49" charset="0"/>
            </a:endParaRPr>
          </a:p>
          <a:p>
            <a:r>
              <a:rPr lang="en-US" altLang="zh-CN" b="0" dirty="0">
                <a:solidFill>
                  <a:srgbClr val="D73949"/>
                </a:solidFill>
                <a:effectLst/>
                <a:latin typeface="Consolas" panose="020B0609020204030204" pitchFamily="49" charset="0"/>
                <a:ea typeface="Menlo" panose="020B0609030804020204" pitchFamily="49" charset="0"/>
                <a:cs typeface="Consolas" panose="020B0609020204030204" pitchFamily="49" charset="0"/>
              </a:rPr>
              <a:t>int</a:t>
            </a:r>
            <a:r>
              <a:rPr lang="zh-CN" alt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 </a:t>
            </a:r>
            <a:r>
              <a:rPr lang="en-US" altLang="zh-CN" b="0" dirty="0">
                <a:solidFill>
                  <a:srgbClr val="6F42C1"/>
                </a:solidFill>
                <a:effectLst/>
                <a:latin typeface="Consolas" panose="020B0609020204030204" pitchFamily="49" charset="0"/>
                <a:ea typeface="Menlo" panose="020B0609030804020204" pitchFamily="49" charset="0"/>
                <a:cs typeface="Consolas" panose="020B0609020204030204" pitchFamily="49" charset="0"/>
              </a:rPr>
              <a:t>f</a:t>
            </a:r>
            <a:r>
              <a:rPr lang="en-US" altLang="zh-CN" dirty="0">
                <a:solidFill>
                  <a:srgbClr val="24292E"/>
                </a:solidFill>
                <a:latin typeface="Consolas" panose="020B0609020204030204" pitchFamily="49" charset="0"/>
                <a:ea typeface="Menlo" panose="020B0609030804020204" pitchFamily="49" charset="0"/>
                <a:cs typeface="Consolas" panose="020B0609020204030204" pitchFamily="49" charset="0"/>
              </a:rPr>
              <a:t>(</a:t>
            </a:r>
            <a:r>
              <a:rPr lang="en-US" altLang="zh-CN" b="0" dirty="0">
                <a:solidFill>
                  <a:srgbClr val="D73949"/>
                </a:solidFill>
                <a:effectLst/>
                <a:latin typeface="Consolas" panose="020B0609020204030204" pitchFamily="49" charset="0"/>
                <a:ea typeface="Menlo" panose="020B0609030804020204" pitchFamily="49" charset="0"/>
                <a:cs typeface="Consolas" panose="020B0609020204030204" pitchFamily="49" charset="0"/>
              </a:rPr>
              <a:t>int</a:t>
            </a:r>
            <a:r>
              <a:rPr lang="zh-CN" alt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 </a:t>
            </a:r>
            <a:r>
              <a:rPr lang="en-US" altLang="zh-CN"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a</a:t>
            </a:r>
            <a:r>
              <a:rPr lang="en-US" altLang="zh-CN" dirty="0">
                <a:solidFill>
                  <a:srgbClr val="24292E"/>
                </a:solidFill>
                <a:latin typeface="Consolas" panose="020B0609020204030204" pitchFamily="49" charset="0"/>
                <a:ea typeface="Menlo" panose="020B0609030804020204" pitchFamily="49" charset="0"/>
                <a:cs typeface="Consolas" panose="020B0609020204030204" pitchFamily="49" charset="0"/>
              </a:rPr>
              <a:t>){</a:t>
            </a:r>
          </a:p>
          <a:p>
            <a:r>
              <a:rPr lang="en-US" altLang="zh-CN" dirty="0">
                <a:solidFill>
                  <a:srgbClr val="24292E"/>
                </a:solidFill>
                <a:latin typeface="Consolas" panose="020B0609020204030204" pitchFamily="49" charset="0"/>
                <a:ea typeface="Menlo" panose="020B0609030804020204" pitchFamily="49" charset="0"/>
                <a:cs typeface="Consolas" panose="020B0609020204030204" pitchFamily="49" charset="0"/>
              </a:rPr>
              <a:t>    return 0;</a:t>
            </a:r>
          </a:p>
          <a:p>
            <a:r>
              <a:rPr lang="en-US" altLang="zh-CN" dirty="0">
                <a:solidFill>
                  <a:srgbClr val="24292E"/>
                </a:solidFill>
                <a:latin typeface="Consolas" panose="020B0609020204030204" pitchFamily="49" charset="0"/>
                <a:ea typeface="Menlo" panose="020B0609030804020204" pitchFamily="49" charset="0"/>
                <a:cs typeface="Consolas" panose="020B0609020204030204" pitchFamily="49" charset="0"/>
              </a:rPr>
              <a:t>} </a:t>
            </a:r>
            <a:r>
              <a:rPr lang="en-US" altLang="zh-CN" dirty="0">
                <a:solidFill>
                  <a:schemeClr val="accent6"/>
                </a:solidFill>
                <a:latin typeface="Consolas" panose="020B0609020204030204" pitchFamily="49" charset="0"/>
                <a:ea typeface="Menlo" panose="020B0609030804020204" pitchFamily="49" charset="0"/>
                <a:cs typeface="Consolas" panose="020B0609020204030204" pitchFamily="49" charset="0"/>
              </a:rPr>
              <a:t>// def</a:t>
            </a:r>
            <a:endParaRPr lang="en-US" b="0" dirty="0">
              <a:solidFill>
                <a:schemeClr val="accent6"/>
              </a:solidFill>
              <a:effectLst/>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32391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19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引用（</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reference</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a:t>
            </a:r>
          </a:p>
        </p:txBody>
      </p:sp>
      <p:sp>
        <p:nvSpPr>
          <p:cNvPr id="7" name="文本框 1">
            <a:extLst>
              <a:ext uri="{FF2B5EF4-FFF2-40B4-BE49-F238E27FC236}">
                <a16:creationId xmlns:a16="http://schemas.microsoft.com/office/drawing/2014/main" id="{352F3E29-170B-0946-9877-CA0476DF4B85}"/>
              </a:ext>
            </a:extLst>
          </p:cNvPr>
          <p:cNvSpPr txBox="1"/>
          <p:nvPr/>
        </p:nvSpPr>
        <p:spPr>
          <a:xfrm>
            <a:off x="268438" y="1232876"/>
            <a:ext cx="8826794" cy="4603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用名字指定特定内存区域里的数据</a:t>
            </a:r>
          </a:p>
        </p:txBody>
      </p:sp>
      <p:sp>
        <p:nvSpPr>
          <p:cNvPr id="5" name="TextBox 10">
            <a:extLst>
              <a:ext uri="{FF2B5EF4-FFF2-40B4-BE49-F238E27FC236}">
                <a16:creationId xmlns:a16="http://schemas.microsoft.com/office/drawing/2014/main" id="{CA45088A-3827-C34E-A36E-318E40369298}"/>
              </a:ext>
            </a:extLst>
          </p:cNvPr>
          <p:cNvSpPr txBox="1"/>
          <p:nvPr/>
        </p:nvSpPr>
        <p:spPr>
          <a:xfrm>
            <a:off x="434187" y="1823276"/>
            <a:ext cx="3255390" cy="4247317"/>
          </a:xfrm>
          <a:prstGeom prst="rect">
            <a:avLst/>
          </a:prstGeom>
          <a:noFill/>
          <a:ln w="19050">
            <a:solidFill>
              <a:schemeClr val="dk1"/>
            </a:solidFill>
          </a:ln>
        </p:spPr>
        <p:txBody>
          <a:bodyPr wrap="square">
            <a:spAutoFit/>
          </a:bodyPr>
          <a:lstStyle/>
          <a:p>
            <a:r>
              <a:rPr lang="en-US" b="0" dirty="0">
                <a:solidFill>
                  <a:srgbClr val="D73A49"/>
                </a:solidFill>
                <a:effectLst/>
                <a:latin typeface="Consolas" panose="020B0609020204030204" pitchFamily="49" charset="0"/>
                <a:cs typeface="Consolas" panose="020B0609020204030204" pitchFamily="49" charset="0"/>
              </a:rPr>
              <a:t>#include</a:t>
            </a:r>
            <a:r>
              <a:rPr lang="en-US" b="0" dirty="0">
                <a:solidFill>
                  <a:srgbClr val="24292E"/>
                </a:solidFill>
                <a:effectLst/>
                <a:latin typeface="Consolas" panose="020B0609020204030204" pitchFamily="49" charset="0"/>
                <a:cs typeface="Consolas" panose="020B0609020204030204" pitchFamily="49" charset="0"/>
              </a:rPr>
              <a:t> </a:t>
            </a:r>
            <a:r>
              <a:rPr lang="en-US" b="0" dirty="0">
                <a:solidFill>
                  <a:srgbClr val="032F62"/>
                </a:solidFill>
                <a:effectLst/>
                <a:latin typeface="Consolas" panose="020B0609020204030204" pitchFamily="49" charset="0"/>
                <a:cs typeface="Consolas" panose="020B0609020204030204" pitchFamily="49" charset="0"/>
              </a:rPr>
              <a:t>&lt;</a:t>
            </a:r>
            <a:r>
              <a:rPr lang="en-US" b="0" dirty="0" err="1">
                <a:solidFill>
                  <a:srgbClr val="032F62"/>
                </a:solidFill>
                <a:effectLst/>
                <a:latin typeface="Consolas" panose="020B0609020204030204" pitchFamily="49" charset="0"/>
                <a:cs typeface="Consolas" panose="020B0609020204030204" pitchFamily="49" charset="0"/>
              </a:rPr>
              <a:t>stdio.h</a:t>
            </a:r>
            <a:r>
              <a:rPr lang="en-US" b="0" dirty="0">
                <a:solidFill>
                  <a:srgbClr val="032F62"/>
                </a:solidFill>
                <a:effectLst/>
                <a:latin typeface="Consolas" panose="020B0609020204030204" pitchFamily="49" charset="0"/>
                <a:cs typeface="Consolas" panose="020B0609020204030204" pitchFamily="49" charset="0"/>
              </a:rPr>
              <a:t>&gt;</a:t>
            </a:r>
            <a:endParaRPr lang="en-US" b="0" dirty="0">
              <a:solidFill>
                <a:srgbClr val="24292E"/>
              </a:solidFill>
              <a:effectLst/>
              <a:latin typeface="Consolas" panose="020B0609020204030204" pitchFamily="49" charset="0"/>
              <a:cs typeface="Consolas" panose="020B0609020204030204" pitchFamily="49" charset="0"/>
            </a:endParaRPr>
          </a:p>
          <a:p>
            <a:br>
              <a:rPr lang="en-US" b="0" dirty="0">
                <a:solidFill>
                  <a:srgbClr val="24292E"/>
                </a:solidFill>
                <a:effectLst/>
                <a:latin typeface="Consolas" panose="020B0609020204030204" pitchFamily="49" charset="0"/>
                <a:cs typeface="Consolas" panose="020B0609020204030204" pitchFamily="49" charset="0"/>
              </a:rPr>
            </a:br>
            <a:r>
              <a:rPr lang="en-US" b="0" dirty="0">
                <a:solidFill>
                  <a:srgbClr val="D73A49"/>
                </a:solidFill>
                <a:effectLst/>
                <a:latin typeface="Consolas" panose="020B0609020204030204" pitchFamily="49" charset="0"/>
                <a:cs typeface="Consolas" panose="020B0609020204030204" pitchFamily="49" charset="0"/>
              </a:rPr>
              <a:t>static</a:t>
            </a:r>
            <a:r>
              <a:rPr lang="en-US" b="0" dirty="0">
                <a:solidFill>
                  <a:srgbClr val="24292E"/>
                </a:solidFill>
                <a:effectLst/>
                <a:latin typeface="Consolas" panose="020B0609020204030204" pitchFamily="49" charset="0"/>
                <a:cs typeface="Consolas" panose="020B0609020204030204" pitchFamily="49" charset="0"/>
              </a:rPr>
              <a:t> </a:t>
            </a:r>
            <a:r>
              <a:rPr lang="en-US" b="0" dirty="0">
                <a:solidFill>
                  <a:srgbClr val="D73A49"/>
                </a:solidFill>
                <a:effectLst/>
                <a:latin typeface="Consolas" panose="020B0609020204030204" pitchFamily="49" charset="0"/>
                <a:cs typeface="Consolas" panose="020B0609020204030204" pitchFamily="49" charset="0"/>
              </a:rPr>
              <a:t>int</a:t>
            </a:r>
            <a:r>
              <a:rPr lang="en-US" b="0" dirty="0">
                <a:solidFill>
                  <a:srgbClr val="24292E"/>
                </a:solidFill>
                <a:effectLst/>
                <a:latin typeface="Consolas" panose="020B0609020204030204" pitchFamily="49" charset="0"/>
                <a:cs typeface="Consolas" panose="020B0609020204030204" pitchFamily="49" charset="0"/>
              </a:rPr>
              <a:t> a </a:t>
            </a:r>
            <a:r>
              <a:rPr lang="en-US" b="0" dirty="0">
                <a:solidFill>
                  <a:srgbClr val="D73A49"/>
                </a:solidFill>
                <a:effectLst/>
                <a:latin typeface="Consolas" panose="020B0609020204030204" pitchFamily="49" charset="0"/>
                <a:cs typeface="Consolas" panose="020B0609020204030204" pitchFamily="49" charset="0"/>
              </a:rPr>
              <a:t>=</a:t>
            </a:r>
            <a:r>
              <a:rPr lang="en-US" b="0" dirty="0">
                <a:solidFill>
                  <a:srgbClr val="24292E"/>
                </a:solidFill>
                <a:effectLst/>
                <a:latin typeface="Consolas" panose="020B0609020204030204" pitchFamily="49" charset="0"/>
                <a:cs typeface="Consolas" panose="020B0609020204030204" pitchFamily="49" charset="0"/>
              </a:rPr>
              <a:t> </a:t>
            </a:r>
            <a:r>
              <a:rPr lang="en-US" b="0" dirty="0">
                <a:solidFill>
                  <a:srgbClr val="005CC5"/>
                </a:solidFill>
                <a:effectLst/>
                <a:latin typeface="Consolas" panose="020B0609020204030204" pitchFamily="49" charset="0"/>
                <a:cs typeface="Consolas" panose="020B0609020204030204" pitchFamily="49" charset="0"/>
              </a:rPr>
              <a:t>2</a:t>
            </a:r>
            <a:r>
              <a:rPr lang="en-US" b="0" dirty="0">
                <a:solidFill>
                  <a:srgbClr val="24292E"/>
                </a:solidFill>
                <a:effectLst/>
                <a:latin typeface="Consolas" panose="020B0609020204030204" pitchFamily="49" charset="0"/>
                <a:cs typeface="Consolas" panose="020B0609020204030204" pitchFamily="49" charset="0"/>
              </a:rPr>
              <a:t>;</a:t>
            </a:r>
          </a:p>
          <a:p>
            <a:br>
              <a:rPr lang="en-US" b="0" dirty="0">
                <a:solidFill>
                  <a:srgbClr val="24292E"/>
                </a:solidFill>
                <a:effectLst/>
                <a:latin typeface="Consolas" panose="020B0609020204030204" pitchFamily="49" charset="0"/>
                <a:cs typeface="Consolas" panose="020B0609020204030204" pitchFamily="49" charset="0"/>
              </a:rPr>
            </a:br>
            <a:r>
              <a:rPr lang="en-US" b="0" dirty="0">
                <a:solidFill>
                  <a:srgbClr val="D73A49"/>
                </a:solidFill>
                <a:effectLst/>
                <a:latin typeface="Consolas" panose="020B0609020204030204" pitchFamily="49" charset="0"/>
                <a:cs typeface="Consolas" panose="020B0609020204030204" pitchFamily="49" charset="0"/>
              </a:rPr>
              <a:t>void</a:t>
            </a:r>
            <a:r>
              <a:rPr lang="en-US" b="0" dirty="0">
                <a:solidFill>
                  <a:srgbClr val="24292E"/>
                </a:solidFill>
                <a:effectLst/>
                <a:latin typeface="Consolas" panose="020B0609020204030204" pitchFamily="49" charset="0"/>
                <a:cs typeface="Consolas" panose="020B0609020204030204" pitchFamily="49" charset="0"/>
              </a:rPr>
              <a:t> </a:t>
            </a:r>
            <a:r>
              <a:rPr lang="en-US" b="0" dirty="0">
                <a:solidFill>
                  <a:srgbClr val="6F42C1"/>
                </a:solidFill>
                <a:effectLst/>
                <a:latin typeface="Consolas" panose="020B0609020204030204" pitchFamily="49" charset="0"/>
                <a:cs typeface="Consolas" panose="020B0609020204030204" pitchFamily="49" charset="0"/>
              </a:rPr>
              <a:t>f</a:t>
            </a:r>
            <a:r>
              <a:rPr lang="en-US" b="0" dirty="0">
                <a:solidFill>
                  <a:srgbClr val="24292E"/>
                </a:solidFill>
                <a:effectLst/>
                <a:latin typeface="Consolas" panose="020B0609020204030204" pitchFamily="49" charset="0"/>
                <a:cs typeface="Consolas" panose="020B0609020204030204" pitchFamily="49" charset="0"/>
              </a:rPr>
              <a:t>(</a:t>
            </a:r>
            <a:r>
              <a:rPr lang="en-US" b="0" dirty="0">
                <a:solidFill>
                  <a:srgbClr val="D73A49"/>
                </a:solidFill>
                <a:effectLst/>
                <a:latin typeface="Consolas" panose="020B0609020204030204" pitchFamily="49" charset="0"/>
                <a:cs typeface="Consolas" panose="020B0609020204030204" pitchFamily="49" charset="0"/>
              </a:rPr>
              <a:t>void</a:t>
            </a:r>
            <a:r>
              <a:rPr lang="en-US" b="0" dirty="0">
                <a:solidFill>
                  <a:srgbClr val="24292E"/>
                </a:solidFill>
                <a:effectLst/>
                <a:latin typeface="Consolas" panose="020B0609020204030204" pitchFamily="49" charset="0"/>
                <a:cs typeface="Consolas" panose="020B0609020204030204" pitchFamily="49" charset="0"/>
              </a:rPr>
              <a:t>);</a:t>
            </a:r>
          </a:p>
          <a:p>
            <a:br>
              <a:rPr lang="en-US" b="0" dirty="0">
                <a:solidFill>
                  <a:srgbClr val="24292E"/>
                </a:solidFill>
                <a:effectLst/>
                <a:latin typeface="Consolas" panose="020B0609020204030204" pitchFamily="49" charset="0"/>
                <a:cs typeface="Consolas" panose="020B0609020204030204" pitchFamily="49" charset="0"/>
              </a:rPr>
            </a:br>
            <a:r>
              <a:rPr lang="en-US" b="0" dirty="0">
                <a:solidFill>
                  <a:srgbClr val="D73A49"/>
                </a:solidFill>
                <a:effectLst/>
                <a:latin typeface="Consolas" panose="020B0609020204030204" pitchFamily="49" charset="0"/>
                <a:cs typeface="Consolas" panose="020B0609020204030204" pitchFamily="49" charset="0"/>
              </a:rPr>
              <a:t>void</a:t>
            </a:r>
            <a:r>
              <a:rPr lang="en-US" b="0" dirty="0">
                <a:solidFill>
                  <a:srgbClr val="24292E"/>
                </a:solidFill>
                <a:effectLst/>
                <a:latin typeface="Consolas" panose="020B0609020204030204" pitchFamily="49" charset="0"/>
                <a:cs typeface="Consolas" panose="020B0609020204030204" pitchFamily="49" charset="0"/>
              </a:rPr>
              <a:t> </a:t>
            </a:r>
            <a:r>
              <a:rPr lang="en-US" b="0" dirty="0">
                <a:solidFill>
                  <a:srgbClr val="6F42C1"/>
                </a:solidFill>
                <a:effectLst/>
                <a:latin typeface="Consolas" panose="020B0609020204030204" pitchFamily="49" charset="0"/>
                <a:cs typeface="Consolas" panose="020B0609020204030204" pitchFamily="49" charset="0"/>
              </a:rPr>
              <a:t>g</a:t>
            </a:r>
            <a:r>
              <a:rPr lang="en-US" b="0" dirty="0">
                <a:solidFill>
                  <a:srgbClr val="24292E"/>
                </a:solidFill>
                <a:effectLst/>
                <a:latin typeface="Consolas" panose="020B0609020204030204" pitchFamily="49" charset="0"/>
                <a:cs typeface="Consolas" panose="020B0609020204030204" pitchFamily="49" charset="0"/>
              </a:rPr>
              <a:t>(</a:t>
            </a:r>
            <a:r>
              <a:rPr lang="en-US" b="0" dirty="0">
                <a:solidFill>
                  <a:srgbClr val="D73A49"/>
                </a:solidFill>
                <a:effectLst/>
                <a:latin typeface="Consolas" panose="020B0609020204030204" pitchFamily="49" charset="0"/>
                <a:cs typeface="Consolas" panose="020B0609020204030204" pitchFamily="49" charset="0"/>
              </a:rPr>
              <a:t>void</a:t>
            </a:r>
            <a:r>
              <a:rPr lang="en-US" b="0" dirty="0">
                <a:solidFill>
                  <a:srgbClr val="24292E"/>
                </a:solidFill>
                <a:effectLst/>
                <a:latin typeface="Consolas" panose="020B0609020204030204" pitchFamily="49" charset="0"/>
                <a:cs typeface="Consolas" panose="020B0609020204030204" pitchFamily="49" charset="0"/>
              </a:rPr>
              <a:t>) {</a:t>
            </a:r>
          </a:p>
          <a:p>
            <a:r>
              <a:rPr lang="en-US" b="0" dirty="0">
                <a:solidFill>
                  <a:srgbClr val="D73A49"/>
                </a:solidFill>
                <a:effectLst/>
                <a:latin typeface="Consolas" panose="020B0609020204030204" pitchFamily="49" charset="0"/>
                <a:cs typeface="Consolas" panose="020B0609020204030204" pitchFamily="49" charset="0"/>
              </a:rPr>
              <a:t>    ++</a:t>
            </a:r>
            <a:r>
              <a:rPr lang="en-US" b="0" dirty="0">
                <a:solidFill>
                  <a:srgbClr val="24292E"/>
                </a:solidFill>
                <a:effectLst/>
                <a:latin typeface="Consolas" panose="020B0609020204030204" pitchFamily="49" charset="0"/>
                <a:cs typeface="Consolas" panose="020B0609020204030204" pitchFamily="49" charset="0"/>
              </a:rPr>
              <a:t>a;</a:t>
            </a:r>
          </a:p>
          <a:p>
            <a:r>
              <a:rPr lang="en-US" b="0" dirty="0">
                <a:solidFill>
                  <a:srgbClr val="6F42C1"/>
                </a:solidFill>
                <a:effectLst/>
                <a:latin typeface="Consolas" panose="020B0609020204030204" pitchFamily="49" charset="0"/>
                <a:cs typeface="Consolas" panose="020B0609020204030204" pitchFamily="49" charset="0"/>
              </a:rPr>
              <a:t>    </a:t>
            </a:r>
            <a:r>
              <a:rPr lang="en-US" b="0" dirty="0" err="1">
                <a:solidFill>
                  <a:srgbClr val="6F42C1"/>
                </a:solidFill>
                <a:effectLst/>
                <a:latin typeface="Consolas" panose="020B0609020204030204" pitchFamily="49" charset="0"/>
                <a:cs typeface="Consolas" panose="020B0609020204030204" pitchFamily="49" charset="0"/>
              </a:rPr>
              <a:t>printf</a:t>
            </a:r>
            <a:r>
              <a:rPr lang="en-US" b="0" dirty="0">
                <a:solidFill>
                  <a:srgbClr val="24292E"/>
                </a:solidFill>
                <a:effectLst/>
                <a:latin typeface="Consolas" panose="020B0609020204030204" pitchFamily="49" charset="0"/>
                <a:cs typeface="Consolas" panose="020B0609020204030204" pitchFamily="49" charset="0"/>
              </a:rPr>
              <a:t> (</a:t>
            </a:r>
            <a:r>
              <a:rPr lang="en-US" b="0" dirty="0">
                <a:solidFill>
                  <a:srgbClr val="032F62"/>
                </a:solidFill>
                <a:effectLst/>
                <a:latin typeface="Consolas" panose="020B0609020204030204" pitchFamily="49" charset="0"/>
                <a:cs typeface="Consolas" panose="020B0609020204030204" pitchFamily="49" charset="0"/>
              </a:rPr>
              <a:t>"</a:t>
            </a:r>
            <a:r>
              <a:rPr lang="en-US" b="0" dirty="0">
                <a:solidFill>
                  <a:srgbClr val="005CC5"/>
                </a:solidFill>
                <a:effectLst/>
                <a:latin typeface="Consolas" panose="020B0609020204030204" pitchFamily="49" charset="0"/>
                <a:cs typeface="Consolas" panose="020B0609020204030204" pitchFamily="49" charset="0"/>
              </a:rPr>
              <a:t>%d\n</a:t>
            </a:r>
            <a:r>
              <a:rPr lang="en-US" b="0" dirty="0">
                <a:solidFill>
                  <a:srgbClr val="032F62"/>
                </a:solidFill>
                <a:effectLst/>
                <a:latin typeface="Consolas" panose="020B0609020204030204" pitchFamily="49" charset="0"/>
                <a:cs typeface="Consolas" panose="020B0609020204030204" pitchFamily="49" charset="0"/>
              </a:rPr>
              <a:t>"</a:t>
            </a:r>
            <a:r>
              <a:rPr lang="en-US" b="0" dirty="0">
                <a:solidFill>
                  <a:srgbClr val="24292E"/>
                </a:solidFill>
                <a:effectLst/>
                <a:latin typeface="Consolas" panose="020B0609020204030204" pitchFamily="49" charset="0"/>
                <a:cs typeface="Consolas" panose="020B0609020204030204" pitchFamily="49" charset="0"/>
              </a:rPr>
              <a:t>, a);</a:t>
            </a:r>
          </a:p>
          <a:p>
            <a:r>
              <a:rPr lang="en-US" b="0" dirty="0">
                <a:solidFill>
                  <a:srgbClr val="24292E"/>
                </a:solidFill>
                <a:effectLst/>
                <a:latin typeface="Consolas" panose="020B0609020204030204" pitchFamily="49" charset="0"/>
                <a:cs typeface="Consolas" panose="020B0609020204030204" pitchFamily="49" charset="0"/>
              </a:rPr>
              <a:t>}</a:t>
            </a:r>
          </a:p>
          <a:p>
            <a:br>
              <a:rPr lang="en-US" b="0" dirty="0">
                <a:solidFill>
                  <a:srgbClr val="24292E"/>
                </a:solidFill>
                <a:effectLst/>
                <a:latin typeface="Consolas" panose="020B0609020204030204" pitchFamily="49" charset="0"/>
                <a:cs typeface="Consolas" panose="020B0609020204030204" pitchFamily="49" charset="0"/>
              </a:rPr>
            </a:br>
            <a:r>
              <a:rPr lang="en-US" b="0" dirty="0">
                <a:solidFill>
                  <a:srgbClr val="D73A49"/>
                </a:solidFill>
                <a:effectLst/>
                <a:latin typeface="Consolas" panose="020B0609020204030204" pitchFamily="49" charset="0"/>
                <a:cs typeface="Consolas" panose="020B0609020204030204" pitchFamily="49" charset="0"/>
              </a:rPr>
              <a:t>int</a:t>
            </a:r>
            <a:r>
              <a:rPr lang="en-US" b="0" dirty="0">
                <a:solidFill>
                  <a:srgbClr val="24292E"/>
                </a:solidFill>
                <a:effectLst/>
                <a:latin typeface="Consolas" panose="020B0609020204030204" pitchFamily="49" charset="0"/>
                <a:cs typeface="Consolas" panose="020B0609020204030204" pitchFamily="49" charset="0"/>
              </a:rPr>
              <a:t> </a:t>
            </a:r>
            <a:r>
              <a:rPr lang="en-US" b="0" dirty="0">
                <a:solidFill>
                  <a:srgbClr val="6F42C1"/>
                </a:solidFill>
                <a:effectLst/>
                <a:latin typeface="Consolas" panose="020B0609020204030204" pitchFamily="49" charset="0"/>
                <a:cs typeface="Consolas" panose="020B0609020204030204" pitchFamily="49" charset="0"/>
              </a:rPr>
              <a:t>main</a:t>
            </a:r>
            <a:r>
              <a:rPr lang="en-US" b="0" dirty="0">
                <a:solidFill>
                  <a:srgbClr val="24292E"/>
                </a:solidFill>
                <a:effectLst/>
                <a:latin typeface="Consolas" panose="020B0609020204030204" pitchFamily="49" charset="0"/>
                <a:cs typeface="Consolas" panose="020B0609020204030204" pitchFamily="49" charset="0"/>
              </a:rPr>
              <a:t>() {</a:t>
            </a:r>
          </a:p>
          <a:p>
            <a:r>
              <a:rPr lang="en-US" b="0" dirty="0">
                <a:solidFill>
                  <a:srgbClr val="6F42C1"/>
                </a:solidFill>
                <a:effectLst/>
                <a:latin typeface="Consolas" panose="020B0609020204030204" pitchFamily="49" charset="0"/>
                <a:cs typeface="Consolas" panose="020B0609020204030204" pitchFamily="49" charset="0"/>
              </a:rPr>
              <a:t>    f</a:t>
            </a:r>
            <a:r>
              <a:rPr lang="en-US" b="0" dirty="0">
                <a:solidFill>
                  <a:srgbClr val="24292E"/>
                </a:solidFill>
                <a:effectLst/>
                <a:latin typeface="Consolas" panose="020B0609020204030204" pitchFamily="49" charset="0"/>
                <a:cs typeface="Consolas" panose="020B0609020204030204" pitchFamily="49" charset="0"/>
              </a:rPr>
              <a:t>();</a:t>
            </a:r>
          </a:p>
          <a:p>
            <a:r>
              <a:rPr lang="en-US" b="0" dirty="0">
                <a:solidFill>
                  <a:srgbClr val="D73A49"/>
                </a:solidFill>
                <a:effectLst/>
                <a:latin typeface="Consolas" panose="020B0609020204030204" pitchFamily="49" charset="0"/>
                <a:cs typeface="Consolas" panose="020B0609020204030204" pitchFamily="49" charset="0"/>
              </a:rPr>
              <a:t>    return</a:t>
            </a:r>
            <a:r>
              <a:rPr lang="en-US" b="0" dirty="0">
                <a:solidFill>
                  <a:srgbClr val="24292E"/>
                </a:solidFill>
                <a:effectLst/>
                <a:latin typeface="Consolas" panose="020B0609020204030204" pitchFamily="49" charset="0"/>
                <a:cs typeface="Consolas" panose="020B0609020204030204" pitchFamily="49" charset="0"/>
              </a:rPr>
              <a:t> </a:t>
            </a:r>
            <a:r>
              <a:rPr lang="en-US" b="0" dirty="0">
                <a:solidFill>
                  <a:srgbClr val="005CC5"/>
                </a:solidFill>
                <a:effectLst/>
                <a:latin typeface="Consolas" panose="020B0609020204030204" pitchFamily="49" charset="0"/>
                <a:cs typeface="Consolas" panose="020B0609020204030204" pitchFamily="49" charset="0"/>
              </a:rPr>
              <a:t>0</a:t>
            </a:r>
            <a:r>
              <a:rPr lang="en-US" b="0" dirty="0">
                <a:solidFill>
                  <a:srgbClr val="24292E"/>
                </a:solidFill>
                <a:effectLst/>
                <a:latin typeface="Consolas" panose="020B0609020204030204" pitchFamily="49" charset="0"/>
                <a:cs typeface="Consolas" panose="020B0609020204030204" pitchFamily="49" charset="0"/>
              </a:rPr>
              <a:t>;</a:t>
            </a:r>
          </a:p>
          <a:p>
            <a:r>
              <a:rPr lang="en-US" b="0" dirty="0">
                <a:solidFill>
                  <a:srgbClr val="24292E"/>
                </a:solidFill>
                <a:effectLst/>
                <a:latin typeface="Consolas" panose="020B0609020204030204" pitchFamily="49" charset="0"/>
                <a:cs typeface="Consolas" panose="020B0609020204030204" pitchFamily="49" charset="0"/>
              </a:rPr>
              <a:t>}</a:t>
            </a:r>
          </a:p>
        </p:txBody>
      </p:sp>
      <p:sp>
        <p:nvSpPr>
          <p:cNvPr id="2" name="TextBox 1">
            <a:extLst>
              <a:ext uri="{FF2B5EF4-FFF2-40B4-BE49-F238E27FC236}">
                <a16:creationId xmlns:a16="http://schemas.microsoft.com/office/drawing/2014/main" id="{2035F6F3-726C-7143-93F1-740C7629B5DF}"/>
              </a:ext>
            </a:extLst>
          </p:cNvPr>
          <p:cNvSpPr txBox="1"/>
          <p:nvPr/>
        </p:nvSpPr>
        <p:spPr>
          <a:xfrm>
            <a:off x="930803" y="6112766"/>
            <a:ext cx="2262158" cy="369332"/>
          </a:xfrm>
          <a:prstGeom prst="rect">
            <a:avLst/>
          </a:prstGeom>
          <a:noFill/>
        </p:spPr>
        <p:txBody>
          <a:bodyPr wrap="none" rtlCol="0">
            <a:spAutoFit/>
          </a:bodyPr>
          <a:lstStyle/>
          <a:p>
            <a:r>
              <a:rPr kumimoji="1" lang="zh-CN" altLang="en-US" dirty="0">
                <a:solidFill>
                  <a:schemeClr val="accent1"/>
                </a:solidFill>
                <a:latin typeface="SimHei" panose="02010609060101010101" pitchFamily="49" charset="-122"/>
                <a:ea typeface="SimHei" panose="02010609060101010101" pitchFamily="49" charset="-122"/>
              </a:rPr>
              <a:t>声明？定义？引用？</a:t>
            </a:r>
          </a:p>
        </p:txBody>
      </p:sp>
    </p:spTree>
    <p:extLst>
      <p:ext uri="{BB962C8B-B14F-4D97-AF65-F5344CB8AC3E}">
        <p14:creationId xmlns:p14="http://schemas.microsoft.com/office/powerpoint/2010/main" val="355795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Logic</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14" name="Rectangle: Rounded Corners 17">
            <a:extLst>
              <a:ext uri="{FF2B5EF4-FFF2-40B4-BE49-F238E27FC236}">
                <a16:creationId xmlns:a16="http://schemas.microsoft.com/office/drawing/2014/main" id="{3F8E19A9-B3E1-6645-8864-77978E4C47E4}"/>
              </a:ext>
            </a:extLst>
          </p:cNvPr>
          <p:cNvSpPr/>
          <p:nvPr/>
        </p:nvSpPr>
        <p:spPr>
          <a:xfrm>
            <a:off x="2846077" y="1697035"/>
            <a:ext cx="3352792" cy="703284"/>
          </a:xfrm>
          <a:prstGeom prst="roundRect">
            <a:avLst>
              <a:gd name="adj" fmla="val 8280"/>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FFFFFF"/>
                </a:solidFill>
                <a:effectLst/>
                <a:uLnTx/>
                <a:uFillTx/>
                <a:latin typeface="Bell Gothic Std Black" panose="020B0706020202040204" pitchFamily="34" charset="0"/>
                <a:ea typeface="微软雅黑"/>
                <a:cs typeface="+mn-cs"/>
              </a:rPr>
              <a:t>Application</a:t>
            </a:r>
            <a:endParaRPr kumimoji="0" lang="ko-KR" altLang="en-US" sz="2400" b="0" i="0" u="none" strike="noStrike" kern="1200" cap="none" spc="0" normalizeH="0" baseline="0" noProof="0">
              <a:ln>
                <a:noFill/>
              </a:ln>
              <a:solidFill>
                <a:srgbClr val="FFFFFF"/>
              </a:solidFill>
              <a:effectLst/>
              <a:uLnTx/>
              <a:uFillTx/>
              <a:latin typeface="Bell Gothic Std Black" panose="020B0706020202040204" pitchFamily="34" charset="0"/>
              <a:cs typeface="+mn-cs"/>
            </a:endParaRPr>
          </a:p>
        </p:txBody>
      </p:sp>
      <p:sp>
        <p:nvSpPr>
          <p:cNvPr id="15" name="Rectangle: Rounded Corners 18">
            <a:extLst>
              <a:ext uri="{FF2B5EF4-FFF2-40B4-BE49-F238E27FC236}">
                <a16:creationId xmlns:a16="http://schemas.microsoft.com/office/drawing/2014/main" id="{1B38285C-7AAF-6342-BFB0-45BE162A4E4D}"/>
              </a:ext>
            </a:extLst>
          </p:cNvPr>
          <p:cNvSpPr/>
          <p:nvPr/>
        </p:nvSpPr>
        <p:spPr>
          <a:xfrm>
            <a:off x="2846078" y="2921505"/>
            <a:ext cx="1790699" cy="647074"/>
          </a:xfrm>
          <a:prstGeom prst="roundRect">
            <a:avLst>
              <a:gd name="adj" fmla="val 8280"/>
            </a:avLst>
          </a:prstGeom>
          <a:solidFill>
            <a:schemeClr val="accent2">
              <a:alpha val="46883"/>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Compiler</a:t>
            </a:r>
            <a:endParaRPr kumimoji="0" lang="ko-KR" altLang="en-US" sz="24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16" name="Rectangle: Rounded Corners 19">
            <a:extLst>
              <a:ext uri="{FF2B5EF4-FFF2-40B4-BE49-F238E27FC236}">
                <a16:creationId xmlns:a16="http://schemas.microsoft.com/office/drawing/2014/main" id="{0A2C302C-05F8-D347-A899-9A01724FB774}"/>
              </a:ext>
            </a:extLst>
          </p:cNvPr>
          <p:cNvSpPr/>
          <p:nvPr/>
        </p:nvSpPr>
        <p:spPr>
          <a:xfrm>
            <a:off x="4788979" y="2921505"/>
            <a:ext cx="1409891" cy="647074"/>
          </a:xfrm>
          <a:prstGeom prst="roundRect">
            <a:avLst>
              <a:gd name="adj" fmla="val 8280"/>
            </a:avLst>
          </a:prstGeom>
          <a:solidFill>
            <a:srgbClr val="FF0000">
              <a:alpha val="47652"/>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OS</a:t>
            </a:r>
            <a:endParaRPr kumimoji="0" lang="ko-KR" altLang="en-US" sz="24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cxnSp>
        <p:nvCxnSpPr>
          <p:cNvPr id="17" name="Straight Connector 16">
            <a:extLst>
              <a:ext uri="{FF2B5EF4-FFF2-40B4-BE49-F238E27FC236}">
                <a16:creationId xmlns:a16="http://schemas.microsoft.com/office/drawing/2014/main" id="{86AB576E-3104-C444-AB74-804C4A61CDA0}"/>
              </a:ext>
            </a:extLst>
          </p:cNvPr>
          <p:cNvCxnSpPr>
            <a:cxnSpLocks/>
          </p:cNvCxnSpPr>
          <p:nvPr/>
        </p:nvCxnSpPr>
        <p:spPr>
          <a:xfrm>
            <a:off x="6838038" y="1086278"/>
            <a:ext cx="0" cy="4810908"/>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Rectangle: Rounded Corners 30">
            <a:extLst>
              <a:ext uri="{FF2B5EF4-FFF2-40B4-BE49-F238E27FC236}">
                <a16:creationId xmlns:a16="http://schemas.microsoft.com/office/drawing/2014/main" id="{643A8599-D63D-F64D-A4C8-F8AE30DB41A8}"/>
              </a:ext>
            </a:extLst>
          </p:cNvPr>
          <p:cNvSpPr/>
          <p:nvPr/>
        </p:nvSpPr>
        <p:spPr>
          <a:xfrm>
            <a:off x="7404661" y="1481540"/>
            <a:ext cx="2974853" cy="829567"/>
          </a:xfrm>
          <a:prstGeom prst="roundRect">
            <a:avLst>
              <a:gd name="adj" fmla="val 0"/>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mn-cs"/>
              </a:rPr>
              <a:t>High Level Language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mn-cs"/>
              </a:rPr>
              <a:t>(C++, Python, Java)</a:t>
            </a:r>
            <a:endParaRPr kumimoji="0" lang="ko-KR" altLang="en-US" sz="1800" b="0" i="0" u="none" strike="noStrike" kern="1200" cap="none" spc="0" normalizeH="0" baseline="0" noProof="0">
              <a:ln>
                <a:noFill/>
              </a:ln>
              <a:solidFill>
                <a:srgbClr val="000000"/>
              </a:solidFill>
              <a:effectLst/>
              <a:uLnTx/>
              <a:uFillTx/>
              <a:latin typeface="Bell Gothic Std Black" panose="020B0706020202040204" pitchFamily="34" charset="0"/>
              <a:cs typeface="+mn-cs"/>
            </a:endParaRPr>
          </a:p>
        </p:txBody>
      </p:sp>
      <p:sp>
        <p:nvSpPr>
          <p:cNvPr id="19" name="Rectangle: Rounded Corners 31">
            <a:extLst>
              <a:ext uri="{FF2B5EF4-FFF2-40B4-BE49-F238E27FC236}">
                <a16:creationId xmlns:a16="http://schemas.microsoft.com/office/drawing/2014/main" id="{024E8E63-83B2-0145-98CD-D081ECA57E11}"/>
              </a:ext>
            </a:extLst>
          </p:cNvPr>
          <p:cNvSpPr/>
          <p:nvPr/>
        </p:nvSpPr>
        <p:spPr>
          <a:xfrm>
            <a:off x="7404661" y="2849990"/>
            <a:ext cx="2974853" cy="788629"/>
          </a:xfrm>
          <a:prstGeom prst="roundRect">
            <a:avLst>
              <a:gd name="adj" fmla="val 0"/>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mn-cs"/>
              </a:rPr>
              <a:t>Assembly Language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mn-cs"/>
              </a:rPr>
              <a:t>(ARM, MIPS, x86)</a:t>
            </a:r>
            <a:endParaRPr kumimoji="0" lang="ko-KR" altLang="en-US" sz="1800" b="0" i="0" u="none" strike="noStrike" kern="1200" cap="none" spc="0" normalizeH="0" baseline="0" noProof="0">
              <a:ln>
                <a:noFill/>
              </a:ln>
              <a:solidFill>
                <a:srgbClr val="000000"/>
              </a:solidFill>
              <a:effectLst/>
              <a:uLnTx/>
              <a:uFillTx/>
              <a:latin typeface="Bell Gothic Std Black" panose="020B0706020202040204" pitchFamily="34" charset="0"/>
              <a:cs typeface="+mn-cs"/>
            </a:endParaRPr>
          </a:p>
        </p:txBody>
      </p:sp>
      <p:sp>
        <p:nvSpPr>
          <p:cNvPr id="20" name="Rectangle: Rounded Corners 32">
            <a:extLst>
              <a:ext uri="{FF2B5EF4-FFF2-40B4-BE49-F238E27FC236}">
                <a16:creationId xmlns:a16="http://schemas.microsoft.com/office/drawing/2014/main" id="{7FD040AE-775D-BE4A-AAC0-ABF9A85391D5}"/>
              </a:ext>
            </a:extLst>
          </p:cNvPr>
          <p:cNvSpPr/>
          <p:nvPr/>
        </p:nvSpPr>
        <p:spPr>
          <a:xfrm>
            <a:off x="7408270" y="4699974"/>
            <a:ext cx="2974853" cy="593767"/>
          </a:xfrm>
          <a:prstGeom prst="roundRect">
            <a:avLst>
              <a:gd name="adj" fmla="val 0"/>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mn-cs"/>
              </a:rPr>
              <a:t>Machine Language</a:t>
            </a:r>
            <a:endParaRPr kumimoji="0" lang="ko-KR" altLang="en-US" sz="1800" b="0" i="0" u="none" strike="noStrike" kern="1200" cap="none" spc="0" normalizeH="0" baseline="0" noProof="0">
              <a:ln>
                <a:noFill/>
              </a:ln>
              <a:solidFill>
                <a:srgbClr val="000000"/>
              </a:solidFill>
              <a:effectLst/>
              <a:uLnTx/>
              <a:uFillTx/>
              <a:latin typeface="Bell Gothic Std Black" panose="020B0706020202040204" pitchFamily="34" charset="0"/>
              <a:cs typeface="+mn-cs"/>
            </a:endParaRPr>
          </a:p>
        </p:txBody>
      </p:sp>
      <p:cxnSp>
        <p:nvCxnSpPr>
          <p:cNvPr id="21" name="Straight Arrow Connector 20">
            <a:extLst>
              <a:ext uri="{FF2B5EF4-FFF2-40B4-BE49-F238E27FC236}">
                <a16:creationId xmlns:a16="http://schemas.microsoft.com/office/drawing/2014/main" id="{D4B2D66C-0746-9C42-B8AF-4316EF7E6FE8}"/>
              </a:ext>
            </a:extLst>
          </p:cNvPr>
          <p:cNvCxnSpPr>
            <a:cxnSpLocks/>
            <a:stCxn id="18" idx="2"/>
            <a:endCxn id="19" idx="0"/>
          </p:cNvCxnSpPr>
          <p:nvPr/>
        </p:nvCxnSpPr>
        <p:spPr>
          <a:xfrm>
            <a:off x="8892087" y="2311107"/>
            <a:ext cx="0" cy="5388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875CFED-9794-9149-B99B-ADB58E5E3C70}"/>
              </a:ext>
            </a:extLst>
          </p:cNvPr>
          <p:cNvCxnSpPr>
            <a:cxnSpLocks/>
            <a:stCxn id="19" idx="2"/>
            <a:endCxn id="20" idx="0"/>
          </p:cNvCxnSpPr>
          <p:nvPr/>
        </p:nvCxnSpPr>
        <p:spPr>
          <a:xfrm>
            <a:off x="8892088" y="3638619"/>
            <a:ext cx="3609" cy="10613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11">
            <a:extLst>
              <a:ext uri="{FF2B5EF4-FFF2-40B4-BE49-F238E27FC236}">
                <a16:creationId xmlns:a16="http://schemas.microsoft.com/office/drawing/2014/main" id="{2BF16C0D-4587-6B4A-BAEF-48349BB85E55}"/>
              </a:ext>
            </a:extLst>
          </p:cNvPr>
          <p:cNvSpPr txBox="1">
            <a:spLocks noChangeArrowheads="1"/>
          </p:cNvSpPr>
          <p:nvPr/>
        </p:nvSpPr>
        <p:spPr bwMode="auto">
          <a:xfrm>
            <a:off x="7597795" y="5162131"/>
            <a:ext cx="2629621"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FFC000"/>
                </a:solidFill>
                <a:effectLst/>
                <a:uLnTx/>
                <a:uFillTx/>
                <a:latin typeface="Arial" panose="020B0604020202020204" pitchFamily="34" charset="0"/>
                <a:ea typeface="微软雅黑"/>
                <a:cs typeface="+mn-cs"/>
              </a:rPr>
              <a:t>1001 1110 0110 1010</a:t>
            </a:r>
            <a:endParaRPr kumimoji="0" lang="ko-KR" altLang="en-US" sz="2000" b="0" i="0" u="none" strike="noStrike" kern="1200" cap="none" spc="0" normalizeH="0" baseline="0" noProof="0">
              <a:ln>
                <a:noFill/>
              </a:ln>
              <a:solidFill>
                <a:srgbClr val="FFC000"/>
              </a:solidFill>
              <a:effectLst/>
              <a:uLnTx/>
              <a:uFillTx/>
              <a:latin typeface="Arial" panose="020B0604020202020204" pitchFamily="34" charset="0"/>
              <a:cs typeface="+mn-cs"/>
            </a:endParaRPr>
          </a:p>
        </p:txBody>
      </p:sp>
      <p:sp>
        <p:nvSpPr>
          <p:cNvPr id="24" name="TextBox 12">
            <a:extLst>
              <a:ext uri="{FF2B5EF4-FFF2-40B4-BE49-F238E27FC236}">
                <a16:creationId xmlns:a16="http://schemas.microsoft.com/office/drawing/2014/main" id="{D4510F78-615C-5549-98E3-893118897498}"/>
              </a:ext>
            </a:extLst>
          </p:cNvPr>
          <p:cNvSpPr txBox="1">
            <a:spLocks noChangeArrowheads="1"/>
          </p:cNvSpPr>
          <p:nvPr/>
        </p:nvSpPr>
        <p:spPr bwMode="auto">
          <a:xfrm>
            <a:off x="7710986" y="3474098"/>
            <a:ext cx="2362200"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FFC000"/>
                </a:solidFill>
                <a:effectLst/>
                <a:uLnTx/>
                <a:uFillTx/>
                <a:latin typeface="Arial" panose="020B0604020202020204" pitchFamily="34" charset="0"/>
                <a:ea typeface="微软雅黑"/>
                <a:cs typeface="+mn-cs"/>
              </a:rPr>
              <a:t>add R1, R2, R3</a:t>
            </a:r>
            <a:endParaRPr kumimoji="0" lang="ko-KR" altLang="en-US" sz="2000" b="0" i="0" u="none" strike="noStrike" kern="1200" cap="none" spc="0" normalizeH="0" baseline="0" noProof="0">
              <a:ln>
                <a:noFill/>
              </a:ln>
              <a:solidFill>
                <a:srgbClr val="FFC000"/>
              </a:solidFill>
              <a:effectLst/>
              <a:uLnTx/>
              <a:uFillTx/>
              <a:latin typeface="Arial" panose="020B0604020202020204" pitchFamily="34" charset="0"/>
              <a:cs typeface="+mn-cs"/>
            </a:endParaRPr>
          </a:p>
        </p:txBody>
      </p:sp>
      <p:sp>
        <p:nvSpPr>
          <p:cNvPr id="25" name="Flowchart: Process 10">
            <a:extLst>
              <a:ext uri="{FF2B5EF4-FFF2-40B4-BE49-F238E27FC236}">
                <a16:creationId xmlns:a16="http://schemas.microsoft.com/office/drawing/2014/main" id="{073BCBAB-A844-9F49-AA29-BAF992769D9A}"/>
              </a:ext>
            </a:extLst>
          </p:cNvPr>
          <p:cNvSpPr/>
          <p:nvPr/>
        </p:nvSpPr>
        <p:spPr>
          <a:xfrm>
            <a:off x="1628785" y="4002682"/>
            <a:ext cx="8841506" cy="379185"/>
          </a:xfrm>
          <a:prstGeom prst="flowChartProcess">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Instruction Set Architecture</a:t>
            </a:r>
            <a:endParaRPr kumimoji="0" lang="ko-KR" altLang="en-US" sz="24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26" name="TextBox 12">
            <a:extLst>
              <a:ext uri="{FF2B5EF4-FFF2-40B4-BE49-F238E27FC236}">
                <a16:creationId xmlns:a16="http://schemas.microsoft.com/office/drawing/2014/main" id="{E616B369-C82A-5644-87E1-5A12910E9C67}"/>
              </a:ext>
            </a:extLst>
          </p:cNvPr>
          <p:cNvSpPr txBox="1">
            <a:spLocks noChangeArrowheads="1"/>
          </p:cNvSpPr>
          <p:nvPr/>
        </p:nvSpPr>
        <p:spPr bwMode="auto">
          <a:xfrm>
            <a:off x="7710986" y="2140973"/>
            <a:ext cx="2362200"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FFC000"/>
                </a:solidFill>
                <a:effectLst/>
                <a:uLnTx/>
                <a:uFillTx/>
                <a:latin typeface="Arial" panose="020B0604020202020204" pitchFamily="34" charset="0"/>
                <a:ea typeface="微软雅黑"/>
                <a:cs typeface="+mn-cs"/>
              </a:rPr>
              <a:t>x= </a:t>
            </a:r>
            <a:r>
              <a:rPr kumimoji="0" lang="en-US" altLang="ko-KR" sz="2000" b="0" i="0" u="none" strike="noStrike" kern="1200" cap="none" spc="0" normalizeH="0" baseline="0" noProof="0" err="1">
                <a:ln>
                  <a:noFill/>
                </a:ln>
                <a:solidFill>
                  <a:srgbClr val="FFC000"/>
                </a:solidFill>
                <a:effectLst/>
                <a:uLnTx/>
                <a:uFillTx/>
                <a:latin typeface="Arial" panose="020B0604020202020204" pitchFamily="34" charset="0"/>
                <a:ea typeface="微软雅黑"/>
                <a:cs typeface="+mn-cs"/>
              </a:rPr>
              <a:t>a+b</a:t>
            </a:r>
            <a:r>
              <a:rPr kumimoji="0" lang="en-US" altLang="ko-KR" sz="2000" b="0" i="0" u="none" strike="noStrike" kern="1200" cap="none" spc="0" normalizeH="0" baseline="0" noProof="0">
                <a:ln>
                  <a:noFill/>
                </a:ln>
                <a:solidFill>
                  <a:srgbClr val="FFC000"/>
                </a:solidFill>
                <a:effectLst/>
                <a:uLnTx/>
                <a:uFillTx/>
                <a:latin typeface="Arial" panose="020B0604020202020204" pitchFamily="34" charset="0"/>
                <a:ea typeface="微软雅黑"/>
                <a:cs typeface="+mn-cs"/>
              </a:rPr>
              <a:t>;</a:t>
            </a:r>
            <a:endParaRPr kumimoji="0" lang="ko-KR" altLang="en-US" sz="2000" b="0" i="0" u="none" strike="noStrike" kern="1200" cap="none" spc="0" normalizeH="0" baseline="0" noProof="0">
              <a:ln>
                <a:noFill/>
              </a:ln>
              <a:solidFill>
                <a:srgbClr val="FFC000"/>
              </a:solidFill>
              <a:effectLst/>
              <a:uLnTx/>
              <a:uFillTx/>
              <a:latin typeface="Arial" panose="020B0604020202020204" pitchFamily="34" charset="0"/>
              <a:cs typeface="+mn-cs"/>
            </a:endParaRPr>
          </a:p>
        </p:txBody>
      </p:sp>
      <p:grpSp>
        <p:nvGrpSpPr>
          <p:cNvPr id="27" name="Group 26">
            <a:extLst>
              <a:ext uri="{FF2B5EF4-FFF2-40B4-BE49-F238E27FC236}">
                <a16:creationId xmlns:a16="http://schemas.microsoft.com/office/drawing/2014/main" id="{A33BE856-F049-0546-9824-036390957C4A}"/>
              </a:ext>
            </a:extLst>
          </p:cNvPr>
          <p:cNvGrpSpPr/>
          <p:nvPr/>
        </p:nvGrpSpPr>
        <p:grpSpPr>
          <a:xfrm>
            <a:off x="2846078" y="4554585"/>
            <a:ext cx="3449921" cy="1132011"/>
            <a:chOff x="1222161" y="4603143"/>
            <a:chExt cx="3449921" cy="1294149"/>
          </a:xfrm>
          <a:solidFill>
            <a:schemeClr val="accent6"/>
          </a:solidFill>
        </p:grpSpPr>
        <p:grpSp>
          <p:nvGrpSpPr>
            <p:cNvPr id="28" name="Group 27">
              <a:extLst>
                <a:ext uri="{FF2B5EF4-FFF2-40B4-BE49-F238E27FC236}">
                  <a16:creationId xmlns:a16="http://schemas.microsoft.com/office/drawing/2014/main" id="{B3EF0BF3-2A64-9341-9C4E-2B0EC03E31C0}"/>
                </a:ext>
              </a:extLst>
            </p:cNvPr>
            <p:cNvGrpSpPr/>
            <p:nvPr/>
          </p:nvGrpSpPr>
          <p:grpSpPr>
            <a:xfrm>
              <a:off x="1377505" y="5250217"/>
              <a:ext cx="3174126" cy="647075"/>
              <a:chOff x="1221225" y="4722928"/>
              <a:chExt cx="3337378" cy="1301690"/>
            </a:xfrm>
            <a:grpFill/>
          </p:grpSpPr>
          <p:sp>
            <p:nvSpPr>
              <p:cNvPr id="30" name="Rectangle: Rounded Corners 60">
                <a:extLst>
                  <a:ext uri="{FF2B5EF4-FFF2-40B4-BE49-F238E27FC236}">
                    <a16:creationId xmlns:a16="http://schemas.microsoft.com/office/drawing/2014/main" id="{ED268292-A5B3-A841-8715-415099E16370}"/>
                  </a:ext>
                </a:extLst>
              </p:cNvPr>
              <p:cNvSpPr/>
              <p:nvPr/>
            </p:nvSpPr>
            <p:spPr>
              <a:xfrm>
                <a:off x="1221225" y="4722928"/>
                <a:ext cx="1269057" cy="1301690"/>
              </a:xfrm>
              <a:prstGeom prst="roundRect">
                <a:avLst>
                  <a:gd name="adj" fmla="val 0"/>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FFFFFF"/>
                    </a:solidFill>
                    <a:effectLst/>
                    <a:uLnTx/>
                    <a:uFillTx/>
                    <a:latin typeface="Bell Gothic Std Black" panose="020B0706020202040204" pitchFamily="34" charset="0"/>
                    <a:ea typeface="微软雅黑"/>
                    <a:cs typeface="+mn-cs"/>
                  </a:rPr>
                  <a:t>Processor</a:t>
                </a:r>
                <a:endParaRPr kumimoji="0" lang="ko-KR" altLang="en-US" sz="2000" b="0" i="0" u="none" strike="noStrike" kern="1200" cap="none" spc="0" normalizeH="0" baseline="0" noProof="0">
                  <a:ln>
                    <a:noFill/>
                  </a:ln>
                  <a:solidFill>
                    <a:srgbClr val="FFFFFF"/>
                  </a:solidFill>
                  <a:effectLst/>
                  <a:uLnTx/>
                  <a:uFillTx/>
                  <a:latin typeface="Bell Gothic Std Black" panose="020B0706020202040204" pitchFamily="34" charset="0"/>
                  <a:cs typeface="+mn-cs"/>
                </a:endParaRPr>
              </a:p>
            </p:txBody>
          </p:sp>
          <p:sp>
            <p:nvSpPr>
              <p:cNvPr id="31" name="Rectangle: Rounded Corners 63">
                <a:extLst>
                  <a:ext uri="{FF2B5EF4-FFF2-40B4-BE49-F238E27FC236}">
                    <a16:creationId xmlns:a16="http://schemas.microsoft.com/office/drawing/2014/main" id="{FFCD31D1-FCFF-4D43-9DAD-D68884C22236}"/>
                  </a:ext>
                </a:extLst>
              </p:cNvPr>
              <p:cNvSpPr/>
              <p:nvPr/>
            </p:nvSpPr>
            <p:spPr>
              <a:xfrm>
                <a:off x="2483559" y="4722928"/>
                <a:ext cx="1037522" cy="1301690"/>
              </a:xfrm>
              <a:prstGeom prst="roundRect">
                <a:avLst>
                  <a:gd name="adj" fmla="val 0"/>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FFFFFF"/>
                    </a:solidFill>
                    <a:effectLst/>
                    <a:uLnTx/>
                    <a:uFillTx/>
                    <a:latin typeface="Bell Gothic Std Black" panose="020B0706020202040204" pitchFamily="34" charset="0"/>
                    <a:ea typeface="微软雅黑"/>
                    <a:cs typeface="+mn-cs"/>
                  </a:rPr>
                  <a:t>Memory</a:t>
                </a:r>
                <a:endParaRPr kumimoji="0" lang="ko-KR" altLang="en-US" sz="2000" b="0" i="0" u="none" strike="noStrike" kern="1200" cap="none" spc="0" normalizeH="0" baseline="0" noProof="0">
                  <a:ln>
                    <a:noFill/>
                  </a:ln>
                  <a:solidFill>
                    <a:srgbClr val="FFFFFF"/>
                  </a:solidFill>
                  <a:effectLst/>
                  <a:uLnTx/>
                  <a:uFillTx/>
                  <a:latin typeface="Bell Gothic Std Black" panose="020B0706020202040204" pitchFamily="34" charset="0"/>
                  <a:cs typeface="+mn-cs"/>
                </a:endParaRPr>
              </a:p>
            </p:txBody>
          </p:sp>
          <p:sp>
            <p:nvSpPr>
              <p:cNvPr id="32" name="Rectangle: Rounded Corners 64">
                <a:extLst>
                  <a:ext uri="{FF2B5EF4-FFF2-40B4-BE49-F238E27FC236}">
                    <a16:creationId xmlns:a16="http://schemas.microsoft.com/office/drawing/2014/main" id="{35410347-70FE-2D47-8ADF-89520DDB8702}"/>
                  </a:ext>
                </a:extLst>
              </p:cNvPr>
              <p:cNvSpPr/>
              <p:nvPr/>
            </p:nvSpPr>
            <p:spPr>
              <a:xfrm>
                <a:off x="3521081" y="4722928"/>
                <a:ext cx="1037522" cy="1301690"/>
              </a:xfrm>
              <a:prstGeom prst="roundRect">
                <a:avLst>
                  <a:gd name="adj" fmla="val 0"/>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FFFFFF"/>
                    </a:solidFill>
                    <a:effectLst/>
                    <a:uLnTx/>
                    <a:uFillTx/>
                    <a:latin typeface="Bell Gothic Std Black" panose="020B0706020202040204" pitchFamily="34" charset="0"/>
                    <a:ea typeface="微软雅黑"/>
                    <a:cs typeface="+mn-cs"/>
                  </a:rPr>
                  <a:t>I/O system</a:t>
                </a:r>
                <a:endParaRPr kumimoji="0" lang="ko-KR" altLang="en-US" sz="2000" b="0" i="0" u="none" strike="noStrike" kern="1200" cap="none" spc="0" normalizeH="0" baseline="0" noProof="0">
                  <a:ln>
                    <a:noFill/>
                  </a:ln>
                  <a:solidFill>
                    <a:srgbClr val="FFFFFF"/>
                  </a:solidFill>
                  <a:effectLst/>
                  <a:uLnTx/>
                  <a:uFillTx/>
                  <a:latin typeface="Bell Gothic Std Black" panose="020B0706020202040204" pitchFamily="34" charset="0"/>
                  <a:cs typeface="+mn-cs"/>
                </a:endParaRPr>
              </a:p>
            </p:txBody>
          </p:sp>
        </p:grpSp>
        <p:sp>
          <p:nvSpPr>
            <p:cNvPr id="29" name="Rectangle: Rounded Corners 69">
              <a:extLst>
                <a:ext uri="{FF2B5EF4-FFF2-40B4-BE49-F238E27FC236}">
                  <a16:creationId xmlns:a16="http://schemas.microsoft.com/office/drawing/2014/main" id="{34BAD5B5-C032-DF4A-B792-28DE89FFC59C}"/>
                </a:ext>
              </a:extLst>
            </p:cNvPr>
            <p:cNvSpPr/>
            <p:nvPr/>
          </p:nvSpPr>
          <p:spPr>
            <a:xfrm>
              <a:off x="1222161" y="4603143"/>
              <a:ext cx="3449921" cy="647074"/>
            </a:xfrm>
            <a:prstGeom prst="roundRect">
              <a:avLst>
                <a:gd name="adj" fmla="val 8280"/>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CPU Design</a:t>
              </a:r>
              <a:endParaRPr kumimoji="0" lang="ko-KR" altLang="en-US" sz="24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33" name="Group 32">
            <a:extLst>
              <a:ext uri="{FF2B5EF4-FFF2-40B4-BE49-F238E27FC236}">
                <a16:creationId xmlns:a16="http://schemas.microsoft.com/office/drawing/2014/main" id="{667503CB-F849-2A40-BADA-8F465C2492F9}"/>
              </a:ext>
            </a:extLst>
          </p:cNvPr>
          <p:cNvGrpSpPr/>
          <p:nvPr/>
        </p:nvGrpSpPr>
        <p:grpSpPr>
          <a:xfrm>
            <a:off x="1504950" y="1777558"/>
            <a:ext cx="1120948" cy="2252816"/>
            <a:chOff x="-19050" y="1591170"/>
            <a:chExt cx="1120948" cy="2252816"/>
          </a:xfrm>
        </p:grpSpPr>
        <p:cxnSp>
          <p:nvCxnSpPr>
            <p:cNvPr id="34" name="Straight Arrow Connector 33">
              <a:extLst>
                <a:ext uri="{FF2B5EF4-FFF2-40B4-BE49-F238E27FC236}">
                  <a16:creationId xmlns:a16="http://schemas.microsoft.com/office/drawing/2014/main" id="{1833D44D-91D6-5643-8063-0AAA51B3AFCB}"/>
                </a:ext>
              </a:extLst>
            </p:cNvPr>
            <p:cNvCxnSpPr>
              <a:cxnSpLocks/>
            </p:cNvCxnSpPr>
            <p:nvPr/>
          </p:nvCxnSpPr>
          <p:spPr>
            <a:xfrm flipV="1">
              <a:off x="628835" y="1591170"/>
              <a:ext cx="0" cy="1852706"/>
            </a:xfrm>
            <a:prstGeom prst="straightConnector1">
              <a:avLst/>
            </a:prstGeom>
            <a:ln w="76200">
              <a:solidFill>
                <a:srgbClr val="143D88"/>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E3F6F91-9404-FF47-92C9-4ABCE9430279}"/>
                </a:ext>
              </a:extLst>
            </p:cNvPr>
            <p:cNvSpPr txBox="1"/>
            <p:nvPr/>
          </p:nvSpPr>
          <p:spPr>
            <a:xfrm>
              <a:off x="-19050" y="3443876"/>
              <a:ext cx="112094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143D88"/>
                  </a:solidFill>
                  <a:effectLst/>
                  <a:uLnTx/>
                  <a:uFillTx/>
                  <a:latin typeface="Bell Gothic Std Black" panose="020B0706020202040204" pitchFamily="34" charset="0"/>
                  <a:ea typeface="微软雅黑"/>
                  <a:cs typeface="+mn-cs"/>
                </a:rPr>
                <a:t>Software</a:t>
              </a:r>
              <a:endParaRPr kumimoji="0" lang="ko-KR" altLang="en-US" sz="2000" b="0" i="0" u="none" strike="noStrike" kern="1200" cap="none" spc="0" normalizeH="0" baseline="0" noProof="0">
                <a:ln>
                  <a:noFill/>
                </a:ln>
                <a:solidFill>
                  <a:srgbClr val="143D88"/>
                </a:solidFill>
                <a:effectLst/>
                <a:uLnTx/>
                <a:uFillTx/>
                <a:latin typeface="Bell Gothic Std Black" panose="020B0706020202040204" pitchFamily="34" charset="0"/>
                <a:cs typeface="+mn-cs"/>
              </a:endParaRPr>
            </a:p>
          </p:txBody>
        </p:sp>
      </p:grpSp>
      <p:grpSp>
        <p:nvGrpSpPr>
          <p:cNvPr id="36" name="Group 35">
            <a:extLst>
              <a:ext uri="{FF2B5EF4-FFF2-40B4-BE49-F238E27FC236}">
                <a16:creationId xmlns:a16="http://schemas.microsoft.com/office/drawing/2014/main" id="{44555352-AAAF-5244-9587-1749E30115B6}"/>
              </a:ext>
            </a:extLst>
          </p:cNvPr>
          <p:cNvGrpSpPr/>
          <p:nvPr/>
        </p:nvGrpSpPr>
        <p:grpSpPr>
          <a:xfrm>
            <a:off x="1540327" y="4333849"/>
            <a:ext cx="1207190" cy="1228392"/>
            <a:chOff x="16327" y="4365171"/>
            <a:chExt cx="1207190" cy="1228392"/>
          </a:xfrm>
        </p:grpSpPr>
        <p:sp>
          <p:nvSpPr>
            <p:cNvPr id="37" name="TextBox 36">
              <a:extLst>
                <a:ext uri="{FF2B5EF4-FFF2-40B4-BE49-F238E27FC236}">
                  <a16:creationId xmlns:a16="http://schemas.microsoft.com/office/drawing/2014/main" id="{3DD42CB8-DC21-2D40-A7F6-FEF7E3BED3FE}"/>
                </a:ext>
              </a:extLst>
            </p:cNvPr>
            <p:cNvSpPr txBox="1"/>
            <p:nvPr/>
          </p:nvSpPr>
          <p:spPr>
            <a:xfrm>
              <a:off x="16327" y="4365171"/>
              <a:ext cx="120719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143D88"/>
                  </a:solidFill>
                  <a:effectLst/>
                  <a:uLnTx/>
                  <a:uFillTx/>
                  <a:latin typeface="Bell Gothic Std Black" panose="020B0706020202040204" pitchFamily="34" charset="0"/>
                  <a:ea typeface="微软雅黑"/>
                  <a:cs typeface="+mn-cs"/>
                </a:rPr>
                <a:t>Hardware</a:t>
              </a:r>
              <a:endParaRPr kumimoji="0" lang="ko-KR" altLang="en-US" sz="2000" b="0" i="0" u="none" strike="noStrike" kern="1200" cap="none" spc="0" normalizeH="0" baseline="0" noProof="0">
                <a:ln>
                  <a:noFill/>
                </a:ln>
                <a:solidFill>
                  <a:srgbClr val="143D88"/>
                </a:solidFill>
                <a:effectLst/>
                <a:uLnTx/>
                <a:uFillTx/>
                <a:latin typeface="Bell Gothic Std Black" panose="020B0706020202040204" pitchFamily="34" charset="0"/>
                <a:cs typeface="+mn-cs"/>
              </a:endParaRPr>
            </a:p>
          </p:txBody>
        </p:sp>
        <p:cxnSp>
          <p:nvCxnSpPr>
            <p:cNvPr id="38" name="Straight Arrow Connector 37">
              <a:extLst>
                <a:ext uri="{FF2B5EF4-FFF2-40B4-BE49-F238E27FC236}">
                  <a16:creationId xmlns:a16="http://schemas.microsoft.com/office/drawing/2014/main" id="{47525CD7-701F-3D4A-A256-DE94D9D64C58}"/>
                </a:ext>
              </a:extLst>
            </p:cNvPr>
            <p:cNvCxnSpPr>
              <a:cxnSpLocks/>
            </p:cNvCxnSpPr>
            <p:nvPr/>
          </p:nvCxnSpPr>
          <p:spPr>
            <a:xfrm>
              <a:off x="646782" y="4765281"/>
              <a:ext cx="1" cy="828282"/>
            </a:xfrm>
            <a:prstGeom prst="straightConnector1">
              <a:avLst/>
            </a:prstGeom>
            <a:ln w="76200">
              <a:solidFill>
                <a:srgbClr val="143D88"/>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1547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C</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中的变量类型</a:t>
            </a:r>
          </a:p>
        </p:txBody>
      </p:sp>
      <p:sp>
        <p:nvSpPr>
          <p:cNvPr id="7" name="文本框 1">
            <a:extLst>
              <a:ext uri="{FF2B5EF4-FFF2-40B4-BE49-F238E27FC236}">
                <a16:creationId xmlns:a16="http://schemas.microsoft.com/office/drawing/2014/main" id="{352F3E29-170B-0946-9877-CA0476DF4B85}"/>
              </a:ext>
            </a:extLst>
          </p:cNvPr>
          <p:cNvSpPr txBox="1"/>
          <p:nvPr/>
        </p:nvSpPr>
        <p:spPr>
          <a:xfrm>
            <a:off x="268438" y="1232876"/>
            <a:ext cx="8826794" cy="54427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latin typeface="Menlo" panose="020B0609030804020204" pitchFamily="49" charset="0"/>
                <a:ea typeface="SimHei" panose="02010609060101010101" pitchFamily="49" charset="-122"/>
                <a:cs typeface="Menlo" panose="020B0609030804020204" pitchFamily="49" charset="0"/>
              </a:rPr>
              <a:t>区分变量类型的主要依据：</a:t>
            </a:r>
            <a:r>
              <a:rPr kumimoji="1" lang="zh-CN" altLang="en-US" dirty="0">
                <a:solidFill>
                  <a:srgbClr val="FF0000"/>
                </a:solidFill>
                <a:latin typeface="Menlo" panose="020B0609030804020204" pitchFamily="49" charset="0"/>
                <a:ea typeface="SimHei" panose="02010609060101010101" pitchFamily="49" charset="-122"/>
                <a:cs typeface="Menlo" panose="020B0609030804020204" pitchFamily="49" charset="0"/>
              </a:rPr>
              <a:t>作用域</a:t>
            </a:r>
            <a:r>
              <a:rPr kumimoji="1" lang="zh-CN" altLang="en-US" dirty="0">
                <a:latin typeface="Menlo" panose="020B0609030804020204" pitchFamily="49" charset="0"/>
                <a:ea typeface="SimHei" panose="02010609060101010101" pitchFamily="49" charset="-122"/>
                <a:cs typeface="Menlo" panose="020B0609030804020204" pitchFamily="49" charset="0"/>
              </a:rPr>
              <a:t>和</a:t>
            </a:r>
            <a:r>
              <a:rPr kumimoji="1" lang="zh-CN" altLang="en-US" dirty="0">
                <a:solidFill>
                  <a:srgbClr val="FF0000"/>
                </a:solidFill>
                <a:latin typeface="Menlo" panose="020B0609030804020204" pitchFamily="49" charset="0"/>
                <a:ea typeface="SimHei" panose="02010609060101010101" pitchFamily="49" charset="-122"/>
                <a:cs typeface="Menlo" panose="020B0609030804020204" pitchFamily="49" charset="0"/>
              </a:rPr>
              <a:t>生命周期</a:t>
            </a:r>
            <a:endParaRPr kumimoji="1" lang="en-US" altLang="zh-CN" dirty="0">
              <a:solidFill>
                <a:srgbClr val="FF0000"/>
              </a:solidFill>
              <a:latin typeface="Menlo" panose="020B0609030804020204" pitchFamily="49" charset="0"/>
              <a:ea typeface="Menlo" panose="020B0609030804020204" pitchFamily="49" charset="0"/>
              <a:cs typeface="Menlo" panose="020B0609030804020204" pitchFamily="49" charset="0"/>
            </a:endParaRPr>
          </a:p>
          <a:p>
            <a:pPr marL="800100" lvl="1" indent="-342900">
              <a:lnSpc>
                <a:spcPct val="150000"/>
              </a:lnSpc>
              <a:buFont typeface="Wingdings" pitchFamily="2" charset="2"/>
              <a:buChar char="ü"/>
            </a:pPr>
            <a:r>
              <a:rPr kumimoji="1" lang="zh-CN" altLang="en-US" dirty="0">
                <a:latin typeface="Menlo" panose="020B0609030804020204" pitchFamily="49" charset="0"/>
                <a:ea typeface="SimHei" panose="02010609060101010101" pitchFamily="49" charset="-122"/>
                <a:cs typeface="Menlo" panose="020B0609030804020204" pitchFamily="49" charset="0"/>
              </a:rPr>
              <a:t>作用域：变量的有效作用范围（空间）</a:t>
            </a:r>
            <a:endParaRPr kumimoji="1" lang="en-US" altLang="zh-CN" dirty="0">
              <a:latin typeface="Menlo" panose="020B0609030804020204" pitchFamily="49" charset="0"/>
              <a:ea typeface="Menlo" panose="020B0609030804020204" pitchFamily="49" charset="0"/>
              <a:cs typeface="Menlo" panose="020B0609030804020204" pitchFamily="49" charset="0"/>
            </a:endParaRPr>
          </a:p>
          <a:p>
            <a:pPr marL="800100" lvl="1" indent="-342900">
              <a:lnSpc>
                <a:spcPct val="150000"/>
              </a:lnSpc>
              <a:buFont typeface="Wingdings" pitchFamily="2" charset="2"/>
              <a:buChar char="ü"/>
            </a:pPr>
            <a:r>
              <a:rPr kumimoji="1" lang="zh-CN" altLang="en-US" dirty="0">
                <a:latin typeface="Menlo" panose="020B0609030804020204" pitchFamily="49" charset="0"/>
                <a:ea typeface="SimHei" panose="02010609060101010101" pitchFamily="49" charset="-122"/>
                <a:cs typeface="Menlo" panose="020B0609030804020204" pitchFamily="49" charset="0"/>
              </a:rPr>
              <a:t>生命周期：变量的存在时间范围（时间）</a:t>
            </a:r>
          </a:p>
          <a:p>
            <a:pPr marL="342900" lvl="1" indent="-342900">
              <a:lnSpc>
                <a:spcPct val="150000"/>
              </a:lnSpc>
              <a:buFont typeface="Arial" panose="020B0604020202020204" pitchFamily="34" charset="0"/>
              <a:buChar char="•"/>
            </a:pPr>
            <a:r>
              <a:rPr kumimoji="1" lang="zh-CN" altLang="en-US" dirty="0">
                <a:latin typeface="Menlo" panose="020B0609030804020204" pitchFamily="49" charset="0"/>
                <a:ea typeface="SimHei" panose="02010609060101010101" pitchFamily="49" charset="-122"/>
                <a:cs typeface="Menlo" panose="020B0609030804020204" pitchFamily="49" charset="0"/>
              </a:rPr>
              <a:t>全局</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global</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Menlo" panose="020B0609030804020204" pitchFamily="49" charset="0"/>
                <a:ea typeface="SimHei" panose="02010609060101010101" pitchFamily="49" charset="-122"/>
                <a:cs typeface="Menlo" panose="020B0609030804020204" pitchFamily="49" charset="0"/>
              </a:rPr>
              <a:t>变量：不在任何函数内部</a:t>
            </a:r>
          </a:p>
          <a:p>
            <a:pPr marL="800100" lvl="2" indent="-342900">
              <a:lnSpc>
                <a:spcPct val="150000"/>
              </a:lnSpc>
              <a:buFont typeface="Arial" panose="020B0604020202020204" pitchFamily="34" charset="0"/>
              <a:buChar char="•"/>
            </a:pPr>
            <a:r>
              <a:rPr kumimoji="1" lang="zh-CN" altLang="en-US" dirty="0">
                <a:latin typeface="Menlo" panose="020B0609030804020204" pitchFamily="49" charset="0"/>
                <a:ea typeface="SimHei" panose="02010609060101010101" pitchFamily="49" charset="-122"/>
                <a:cs typeface="Menlo" panose="020B0609030804020204" pitchFamily="49" charset="0"/>
              </a:rPr>
              <a:t>作用域是整个程序（所有文件），生命周期是程序运行期</a:t>
            </a:r>
            <a:endParaRPr kumimoji="1" lang="en-US" altLang="zh-CN" dirty="0">
              <a:latin typeface="Menlo" panose="020B0609030804020204" pitchFamily="49" charset="0"/>
              <a:ea typeface="SimHei" panose="02010609060101010101" pitchFamily="49" charset="-122"/>
              <a:cs typeface="Menlo" panose="020B0609030804020204" pitchFamily="49" charset="0"/>
            </a:endParaRPr>
          </a:p>
          <a:p>
            <a:pPr marL="800100" lvl="2" indent="-342900">
              <a:lnSpc>
                <a:spcPct val="150000"/>
              </a:lnSpc>
              <a:buFont typeface="Arial" panose="020B0604020202020204" pitchFamily="34" charset="0"/>
              <a:buChar char="•"/>
            </a:pPr>
            <a:r>
              <a:rPr kumimoji="1" lang="zh-CN" altLang="en-US" dirty="0">
                <a:solidFill>
                  <a:schemeClr val="accent1"/>
                </a:solidFill>
                <a:latin typeface="Menlo" panose="020B0609030804020204" pitchFamily="49" charset="0"/>
                <a:ea typeface="SimHei" panose="02010609060101010101" pitchFamily="49" charset="-122"/>
                <a:cs typeface="Menlo" panose="020B0609030804020204" pitchFamily="49" charset="0"/>
              </a:rPr>
              <a:t>默认初始化为</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0</a:t>
            </a:r>
            <a:endPar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342900" lvl="1" indent="-342900">
              <a:lnSpc>
                <a:spcPct val="150000"/>
              </a:lnSpc>
              <a:buFont typeface="Arial" panose="020B0604020202020204" pitchFamily="34" charset="0"/>
              <a:buChar char="•"/>
            </a:pPr>
            <a:r>
              <a:rPr kumimoji="1" lang="zh-CN" altLang="en-US" dirty="0">
                <a:latin typeface="Menlo" panose="020B0609030804020204" pitchFamily="49" charset="0"/>
                <a:ea typeface="SimHei" panose="02010609060101010101" pitchFamily="49" charset="-122"/>
                <a:cs typeface="Menlo" panose="020B0609030804020204" pitchFamily="49" charset="0"/>
              </a:rPr>
              <a:t>局部</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local</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Menlo" panose="020B0609030804020204" pitchFamily="49" charset="0"/>
                <a:ea typeface="SimHei" panose="02010609060101010101" pitchFamily="49" charset="-122"/>
                <a:cs typeface="Menlo" panose="020B0609030804020204" pitchFamily="49" charset="0"/>
              </a:rPr>
              <a:t>变量：在函数内部定义</a:t>
            </a:r>
          </a:p>
          <a:p>
            <a:pPr marL="800100" lvl="2" indent="-342900">
              <a:lnSpc>
                <a:spcPct val="150000"/>
              </a:lnSpc>
              <a:buFont typeface="Arial" panose="020B0604020202020204" pitchFamily="34" charset="0"/>
              <a:buChar char="•"/>
            </a:pPr>
            <a:r>
              <a:rPr kumimoji="1" lang="zh-CN" altLang="en-US" dirty="0">
                <a:latin typeface="Menlo" panose="020B0609030804020204" pitchFamily="49" charset="0"/>
                <a:ea typeface="SimHei" panose="02010609060101010101" pitchFamily="49" charset="-122"/>
                <a:cs typeface="Menlo" panose="020B0609030804020204" pitchFamily="49" charset="0"/>
              </a:rPr>
              <a:t>作用域是函数内部，生命周期是函数内部</a:t>
            </a:r>
          </a:p>
          <a:p>
            <a:pPr marL="342900" lvl="1" indent="-342900">
              <a:lnSpc>
                <a:spcPct val="150000"/>
              </a:lnSpc>
              <a:buFont typeface="Arial" panose="020B0604020202020204" pitchFamily="34" charset="0"/>
              <a:buChar char="•"/>
            </a:pPr>
            <a:r>
              <a:rPr kumimoji="1" lang="zh-CN" altLang="en-US" dirty="0">
                <a:latin typeface="Menlo" panose="020B0609030804020204" pitchFamily="49" charset="0"/>
                <a:ea typeface="SimHei" panose="02010609060101010101" pitchFamily="49" charset="-122"/>
                <a:cs typeface="Menlo" panose="020B0609030804020204" pitchFamily="49" charset="0"/>
              </a:rPr>
              <a:t>静态</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static</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Menlo" panose="020B0609030804020204" pitchFamily="49" charset="0"/>
                <a:ea typeface="SimHei" panose="02010609060101010101" pitchFamily="49" charset="-122"/>
                <a:cs typeface="Menlo" panose="020B0609030804020204" pitchFamily="49" charset="0"/>
              </a:rPr>
              <a:t>变量：带有</a:t>
            </a:r>
            <a:r>
              <a:rPr kumimoji="1" lang="en-US" altLang="zh-CN" dirty="0">
                <a:latin typeface="Menlo" panose="020B0609030804020204" pitchFamily="49" charset="0"/>
                <a:ea typeface="Menlo" panose="020B0609030804020204" pitchFamily="49" charset="0"/>
                <a:cs typeface="Menlo" panose="020B0609030804020204" pitchFamily="49" charset="0"/>
              </a:rPr>
              <a:t>static</a:t>
            </a:r>
            <a:r>
              <a:rPr kumimoji="1" lang="zh-CN" altLang="en-US" dirty="0">
                <a:latin typeface="Menlo" panose="020B0609030804020204" pitchFamily="49" charset="0"/>
                <a:ea typeface="SimHei" panose="02010609060101010101" pitchFamily="49" charset="-122"/>
                <a:cs typeface="Menlo" panose="020B0609030804020204" pitchFamily="49" charset="0"/>
              </a:rPr>
              <a:t>，</a:t>
            </a:r>
            <a:r>
              <a:rPr kumimoji="1" lang="zh-CN" altLang="en-US" dirty="0">
                <a:solidFill>
                  <a:srgbClr val="FF0000"/>
                </a:solidFill>
                <a:latin typeface="Menlo" panose="020B0609030804020204" pitchFamily="49" charset="0"/>
                <a:ea typeface="SimHei" panose="02010609060101010101" pitchFamily="49" charset="-122"/>
                <a:cs typeface="Menlo" panose="020B0609030804020204" pitchFamily="49" charset="0"/>
              </a:rPr>
              <a:t>限制作用域而不限制生命周期</a:t>
            </a:r>
            <a:endParaRPr kumimoji="1" lang="zh-CN" altLang="en-US" dirty="0">
              <a:latin typeface="Menlo" panose="020B0609030804020204" pitchFamily="49" charset="0"/>
              <a:ea typeface="SimHei" panose="02010609060101010101" pitchFamily="49" charset="-122"/>
              <a:cs typeface="Menlo" panose="020B0609030804020204" pitchFamily="49" charset="0"/>
            </a:endParaRPr>
          </a:p>
          <a:p>
            <a:pPr marL="800100" lvl="2" indent="-342900">
              <a:lnSpc>
                <a:spcPct val="150000"/>
              </a:lnSpc>
              <a:buFont typeface="Arial" panose="020B0604020202020204" pitchFamily="34" charset="0"/>
              <a:buChar char="•"/>
            </a:pPr>
            <a:r>
              <a:rPr kumimoji="1" lang="zh-CN" altLang="en-US" dirty="0">
                <a:latin typeface="Menlo" panose="020B0609030804020204" pitchFamily="49" charset="0"/>
                <a:ea typeface="SimHei" panose="02010609060101010101" pitchFamily="49" charset="-122"/>
                <a:cs typeface="Menlo" panose="020B0609030804020204" pitchFamily="49" charset="0"/>
              </a:rPr>
              <a:t>全局静态变量：作用域是其文件内部，生命周期是程序运行期</a:t>
            </a:r>
          </a:p>
          <a:p>
            <a:pPr marL="800100" lvl="2" indent="-342900">
              <a:lnSpc>
                <a:spcPct val="150000"/>
              </a:lnSpc>
              <a:buFont typeface="Arial" panose="020B0604020202020204" pitchFamily="34" charset="0"/>
              <a:buChar char="•"/>
            </a:pPr>
            <a:r>
              <a:rPr kumimoji="1" lang="zh-CN" altLang="en-US" dirty="0">
                <a:latin typeface="Menlo" panose="020B0609030804020204" pitchFamily="49" charset="0"/>
                <a:ea typeface="SimHei" panose="02010609060101010101" pitchFamily="49" charset="-122"/>
                <a:cs typeface="Menlo" panose="020B0609030804020204" pitchFamily="49" charset="0"/>
              </a:rPr>
              <a:t>局部静态变量：作用域是函数内部，生命周期是程序运行期</a:t>
            </a:r>
            <a:endParaRPr kumimoji="1" lang="en-US" altLang="zh-CN" dirty="0">
              <a:latin typeface="Menlo" panose="020B0609030804020204" pitchFamily="49" charset="0"/>
              <a:ea typeface="SimHei" panose="02010609060101010101" pitchFamily="49" charset="-122"/>
              <a:cs typeface="Menlo" panose="020B0609030804020204" pitchFamily="49" charset="0"/>
            </a:endParaRPr>
          </a:p>
          <a:p>
            <a:pPr marL="800100" lvl="2" indent="-342900">
              <a:lnSpc>
                <a:spcPct val="150000"/>
              </a:lnSpc>
              <a:buFont typeface="Arial" panose="020B0604020202020204" pitchFamily="34" charset="0"/>
              <a:buChar char="•"/>
            </a:pPr>
            <a:r>
              <a:rPr kumimoji="1" lang="zh-CN" altLang="en-US" dirty="0">
                <a:solidFill>
                  <a:schemeClr val="accent1"/>
                </a:solidFill>
                <a:latin typeface="Menlo" panose="020B0609030804020204" pitchFamily="49" charset="0"/>
                <a:ea typeface="SimHei" panose="02010609060101010101" pitchFamily="49" charset="-122"/>
                <a:cs typeface="Menlo" panose="020B0609030804020204" pitchFamily="49" charset="0"/>
              </a:rPr>
              <a:t>默认初始化为</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0</a:t>
            </a:r>
            <a:endParaRPr kumimoji="1" lang="zh-CN" altLang="en-US" dirty="0">
              <a:latin typeface="Menlo" panose="020B0609030804020204" pitchFamily="49" charset="0"/>
              <a:ea typeface="SimHei" panose="02010609060101010101" pitchFamily="49" charset="-122"/>
              <a:cs typeface="Menlo" panose="020B0609030804020204" pitchFamily="49" charset="0"/>
            </a:endParaRPr>
          </a:p>
          <a:p>
            <a:pPr marL="800100" lvl="2" indent="-342900">
              <a:lnSpc>
                <a:spcPct val="150000"/>
              </a:lnSpc>
              <a:buFont typeface="Arial" panose="020B0604020202020204" pitchFamily="34" charset="0"/>
              <a:buChar char="•"/>
            </a:pPr>
            <a:r>
              <a:rPr kumimoji="1" lang="zh-CN" altLang="en-US" dirty="0">
                <a:solidFill>
                  <a:schemeClr val="accent1"/>
                </a:solidFill>
                <a:latin typeface="Menlo" panose="020B0609030804020204" pitchFamily="49" charset="0"/>
                <a:ea typeface="SimHei" panose="02010609060101010101" pitchFamily="49" charset="-122"/>
                <a:cs typeface="Menlo" panose="020B0609030804020204" pitchFamily="49" charset="0"/>
              </a:rPr>
              <a:t>调用两次</a:t>
            </a:r>
            <a:r>
              <a:rPr kumimoji="1" lang="en-US" altLang="zh-CN" dirty="0">
                <a:solidFill>
                  <a:schemeClr val="accent1"/>
                </a:solidFill>
                <a:latin typeface="Menlo" panose="020B0609030804020204" pitchFamily="49" charset="0"/>
                <a:ea typeface="Menlo" panose="020B0609030804020204" pitchFamily="49" charset="0"/>
                <a:cs typeface="Menlo" panose="020B0609030804020204" pitchFamily="49" charset="0"/>
              </a:rPr>
              <a:t>f</a:t>
            </a:r>
            <a:r>
              <a:rPr kumimoji="1" lang="zh-CN" altLang="en-US" dirty="0">
                <a:solidFill>
                  <a:schemeClr val="accent1"/>
                </a:solidFill>
                <a:latin typeface="Menlo" panose="020B0609030804020204" pitchFamily="49" charset="0"/>
                <a:ea typeface="SimHei" panose="02010609060101010101" pitchFamily="49" charset="-122"/>
                <a:cs typeface="Menlo" panose="020B0609030804020204" pitchFamily="49" charset="0"/>
              </a:rPr>
              <a:t>后</a:t>
            </a:r>
            <a:r>
              <a:rPr kumimoji="1" lang="en-US" altLang="zh-CN" dirty="0">
                <a:solidFill>
                  <a:schemeClr val="accent1"/>
                </a:solidFill>
                <a:latin typeface="Menlo" panose="020B0609030804020204" pitchFamily="49" charset="0"/>
                <a:ea typeface="Menlo" panose="020B0609030804020204" pitchFamily="49" charset="0"/>
                <a:cs typeface="Menlo" panose="020B0609030804020204" pitchFamily="49" charset="0"/>
              </a:rPr>
              <a:t>a</a:t>
            </a:r>
            <a:r>
              <a:rPr kumimoji="1" lang="zh-CN" altLang="en-US" dirty="0">
                <a:solidFill>
                  <a:schemeClr val="accent1"/>
                </a:solidFill>
                <a:latin typeface="Menlo" panose="020B0609030804020204" pitchFamily="49" charset="0"/>
                <a:ea typeface="SimHei" panose="02010609060101010101" pitchFamily="49" charset="-122"/>
                <a:cs typeface="Menlo" panose="020B0609030804020204" pitchFamily="49" charset="0"/>
              </a:rPr>
              <a:t>的值为</a:t>
            </a:r>
            <a:r>
              <a:rPr kumimoji="1" lang="en-US" altLang="zh-CN" dirty="0">
                <a:solidFill>
                  <a:schemeClr val="accent1"/>
                </a:solidFill>
                <a:latin typeface="Menlo" panose="020B0609030804020204" pitchFamily="49" charset="0"/>
                <a:ea typeface="Menlo" panose="020B0609030804020204" pitchFamily="49" charset="0"/>
                <a:cs typeface="Menlo" panose="020B0609030804020204" pitchFamily="49" charset="0"/>
              </a:rPr>
              <a:t>______</a:t>
            </a:r>
          </a:p>
        </p:txBody>
      </p:sp>
      <p:sp>
        <p:nvSpPr>
          <p:cNvPr id="8" name="TextBox 10">
            <a:extLst>
              <a:ext uri="{FF2B5EF4-FFF2-40B4-BE49-F238E27FC236}">
                <a16:creationId xmlns:a16="http://schemas.microsoft.com/office/drawing/2014/main" id="{1B195D06-72C2-6549-AB65-241858726804}"/>
              </a:ext>
            </a:extLst>
          </p:cNvPr>
          <p:cNvSpPr txBox="1"/>
          <p:nvPr/>
        </p:nvSpPr>
        <p:spPr>
          <a:xfrm>
            <a:off x="8055062" y="1255455"/>
            <a:ext cx="3255390" cy="1477328"/>
          </a:xfrm>
          <a:prstGeom prst="rect">
            <a:avLst/>
          </a:prstGeom>
          <a:noFill/>
          <a:ln w="19050">
            <a:solidFill>
              <a:schemeClr val="dk1"/>
            </a:solidFill>
          </a:ln>
        </p:spPr>
        <p:txBody>
          <a:bodyPr wrap="square">
            <a:spAutoFit/>
          </a:bodyPr>
          <a:lstStyle/>
          <a:p>
            <a:r>
              <a:rPr lang="en-US" altLang="zh-CN" b="0" dirty="0">
                <a:solidFill>
                  <a:srgbClr val="032F62"/>
                </a:solidFill>
                <a:effectLst/>
                <a:latin typeface="Consolas" panose="020B0609020204030204" pitchFamily="49" charset="0"/>
                <a:ea typeface="Menlo" panose="020B0609030804020204" pitchFamily="49" charset="0"/>
                <a:cs typeface="Consolas" panose="020B0609020204030204" pitchFamily="49" charset="0"/>
              </a:rPr>
              <a:t>//</a:t>
            </a:r>
            <a:r>
              <a:rPr lang="zh-CN" altLang="en-US" b="0" dirty="0">
                <a:solidFill>
                  <a:srgbClr val="032F62"/>
                </a:solidFill>
                <a:effectLst/>
                <a:latin typeface="Consolas" panose="020B0609020204030204" pitchFamily="49" charset="0"/>
                <a:cs typeface="Consolas" panose="020B0609020204030204" pitchFamily="49" charset="0"/>
              </a:rPr>
              <a:t> </a:t>
            </a:r>
            <a:r>
              <a:rPr lang="en-CN" altLang="zh-CN" b="0" dirty="0">
                <a:solidFill>
                  <a:srgbClr val="032F62"/>
                </a:solidFill>
                <a:effectLst/>
                <a:latin typeface="Consolas" panose="020B0609020204030204" pitchFamily="49" charset="0"/>
                <a:ea typeface="Menlo" panose="020B0609030804020204" pitchFamily="49" charset="0"/>
                <a:cs typeface="Consolas" panose="020B0609020204030204" pitchFamily="49" charset="0"/>
              </a:rPr>
              <a:t>a.c</a:t>
            </a:r>
          </a:p>
          <a:p>
            <a:r>
              <a:rPr lang="en-US" dirty="0">
                <a:solidFill>
                  <a:srgbClr val="D73949"/>
                </a:solidFill>
                <a:latin typeface="Consolas" panose="020B0609020204030204" pitchFamily="49" charset="0"/>
                <a:ea typeface="Menlo" panose="020B0609030804020204" pitchFamily="49" charset="0"/>
                <a:cs typeface="Consolas" panose="020B0609020204030204" pitchFamily="49" charset="0"/>
              </a:rPr>
              <a:t>int</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a;</a:t>
            </a:r>
          </a:p>
          <a:p>
            <a:r>
              <a:rPr lang="en-CN" dirty="0">
                <a:solidFill>
                  <a:srgbClr val="D73949"/>
                </a:solidFill>
                <a:latin typeface="Consolas" panose="020B0609020204030204" pitchFamily="49" charset="0"/>
                <a:ea typeface="Menlo" panose="020B0609030804020204" pitchFamily="49" charset="0"/>
                <a:cs typeface="Consolas" panose="020B0609020204030204" pitchFamily="49" charset="0"/>
              </a:rPr>
              <a:t>int</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main(){</a:t>
            </a:r>
          </a:p>
          <a:p>
            <a:r>
              <a:rPr lang="en-CN" b="0" dirty="0">
                <a:solidFill>
                  <a:srgbClr val="032F62"/>
                </a:solidFill>
                <a:effectLst/>
                <a:latin typeface="Consolas" panose="020B0609020204030204" pitchFamily="49" charset="0"/>
                <a:ea typeface="Menlo" panose="020B0609030804020204" pitchFamily="49" charset="0"/>
                <a:cs typeface="Consolas" panose="020B0609020204030204" pitchFamily="49" charset="0"/>
              </a:rPr>
              <a:t>    ...</a:t>
            </a:r>
          </a:p>
          <a:p>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a:t>
            </a:r>
            <a:endParaRPr lang="en-CN" b="0" dirty="0">
              <a:solidFill>
                <a:srgbClr val="032F62"/>
              </a:solidFill>
              <a:effectLst/>
              <a:latin typeface="Consolas" panose="020B0609020204030204" pitchFamily="49" charset="0"/>
              <a:ea typeface="Menlo" panose="020B060903080402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E9B60AB0-2599-B348-B569-69EFDEBD23EC}"/>
              </a:ext>
            </a:extLst>
          </p:cNvPr>
          <p:cNvSpPr txBox="1"/>
          <p:nvPr/>
        </p:nvSpPr>
        <p:spPr>
          <a:xfrm>
            <a:off x="8055062" y="2945118"/>
            <a:ext cx="3255390" cy="1477328"/>
          </a:xfrm>
          <a:prstGeom prst="rect">
            <a:avLst/>
          </a:prstGeom>
          <a:noFill/>
          <a:ln w="19050">
            <a:solidFill>
              <a:schemeClr val="dk1"/>
            </a:solidFill>
          </a:ln>
        </p:spPr>
        <p:txBody>
          <a:bodyPr wrap="square">
            <a:spAutoFit/>
          </a:bodyPr>
          <a:lstStyle/>
          <a:p>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void</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f(){</a:t>
            </a:r>
          </a:p>
          <a:p>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a:t>
            </a:r>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int</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a = 1;</a:t>
            </a:r>
          </a:p>
          <a:p>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a:t>
            </a:r>
          </a:p>
          <a:p>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a:t>
            </a:r>
          </a:p>
          <a:p>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a = 3; //</a:t>
            </a:r>
            <a:r>
              <a:rPr lang="zh-CN" altLang="en-US" dirty="0">
                <a:solidFill>
                  <a:srgbClr val="032F62"/>
                </a:solidFill>
                <a:latin typeface="Consolas" panose="020B0609020204030204" pitchFamily="49" charset="0"/>
                <a:cs typeface="Consolas" panose="020B0609020204030204" pitchFamily="49" charset="0"/>
              </a:rPr>
              <a:t> </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error</a:t>
            </a:r>
            <a:endParaRPr lang="en-CN" b="0" dirty="0">
              <a:solidFill>
                <a:srgbClr val="032F62"/>
              </a:solidFill>
              <a:effectLst/>
              <a:latin typeface="Consolas" panose="020B0609020204030204" pitchFamily="49" charset="0"/>
              <a:ea typeface="Menlo" panose="020B060903080402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228D9480-3B62-6444-9EA6-2B1D140B24EE}"/>
              </a:ext>
            </a:extLst>
          </p:cNvPr>
          <p:cNvSpPr txBox="1"/>
          <p:nvPr/>
        </p:nvSpPr>
        <p:spPr>
          <a:xfrm>
            <a:off x="8055062" y="4653069"/>
            <a:ext cx="3255390" cy="1477328"/>
          </a:xfrm>
          <a:prstGeom prst="rect">
            <a:avLst/>
          </a:prstGeom>
          <a:noFill/>
          <a:ln w="19050">
            <a:solidFill>
              <a:schemeClr val="dk1"/>
            </a:solidFill>
          </a:ln>
        </p:spPr>
        <p:txBody>
          <a:bodyPr wrap="square">
            <a:spAutoFit/>
          </a:bodyPr>
          <a:lstStyle/>
          <a:p>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void</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f(){</a:t>
            </a:r>
          </a:p>
          <a:p>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a:t>
            </a:r>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static</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a:t>
            </a:r>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int </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a = 1;</a:t>
            </a:r>
          </a:p>
          <a:p>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a++;</a:t>
            </a:r>
          </a:p>
          <a:p>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a:t>
            </a:r>
          </a:p>
          <a:p>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a = 1; // error</a:t>
            </a:r>
          </a:p>
        </p:txBody>
      </p:sp>
    </p:spTree>
    <p:extLst>
      <p:ext uri="{BB962C8B-B14F-4D97-AF65-F5344CB8AC3E}">
        <p14:creationId xmlns:p14="http://schemas.microsoft.com/office/powerpoint/2010/main" val="221431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C</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中的函数类型</a:t>
            </a:r>
          </a:p>
        </p:txBody>
      </p:sp>
      <p:sp>
        <p:nvSpPr>
          <p:cNvPr id="7" name="文本框 1">
            <a:extLst>
              <a:ext uri="{FF2B5EF4-FFF2-40B4-BE49-F238E27FC236}">
                <a16:creationId xmlns:a16="http://schemas.microsoft.com/office/drawing/2014/main" id="{352F3E29-170B-0946-9877-CA0476DF4B85}"/>
              </a:ext>
            </a:extLst>
          </p:cNvPr>
          <p:cNvSpPr txBox="1"/>
          <p:nvPr/>
        </p:nvSpPr>
        <p:spPr>
          <a:xfrm>
            <a:off x="268438" y="1232876"/>
            <a:ext cx="7121627" cy="29497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cs typeface="Menlo" panose="020B0609030804020204" pitchFamily="49" charset="0"/>
              </a:rPr>
              <a:t>函数可以是全局</a:t>
            </a:r>
            <a:r>
              <a:rPr kumimoji="1" lang="en-US" altLang="zh-CN" dirty="0">
                <a:latin typeface="SimHei" panose="02010609060101010101" pitchFamily="49" charset="-122"/>
                <a:ea typeface="SimHei" panose="02010609060101010101" pitchFamily="49" charset="-122"/>
                <a:cs typeface="Menlo" panose="020B0609030804020204" pitchFamily="49" charset="0"/>
              </a:rPr>
              <a:t>/</a:t>
            </a:r>
            <a:r>
              <a:rPr kumimoji="1" lang="zh-CN" altLang="en-US" dirty="0">
                <a:latin typeface="SimHei" panose="02010609060101010101" pitchFamily="49" charset="-122"/>
                <a:ea typeface="SimHei" panose="02010609060101010101" pitchFamily="49" charset="-122"/>
                <a:cs typeface="Menlo" panose="020B0609030804020204" pitchFamily="49" charset="0"/>
              </a:rPr>
              <a:t>静态的</a:t>
            </a:r>
            <a:endParaRPr kumimoji="1" lang="en-US" altLang="zh-CN" dirty="0">
              <a:latin typeface="SimHei" panose="02010609060101010101" pitchFamily="49" charset="-122"/>
              <a:ea typeface="SimHei" panose="02010609060101010101" pitchFamily="49" charset="-122"/>
              <a:cs typeface="Menlo" panose="020B0609030804020204" pitchFamily="49" charset="0"/>
            </a:endParaRPr>
          </a:p>
          <a:p>
            <a:pPr marL="800100" lvl="1" indent="-342900">
              <a:lnSpc>
                <a:spcPct val="150000"/>
              </a:lnSpc>
              <a:buFont typeface="Wingdings" pitchFamily="2" charset="2"/>
              <a:buChar char="ü"/>
            </a:pPr>
            <a:r>
              <a:rPr kumimoji="1" lang="zh-CN" altLang="en-US" dirty="0">
                <a:latin typeface="SimHei" panose="02010609060101010101" pitchFamily="49" charset="-122"/>
                <a:ea typeface="SimHei" panose="02010609060101010101" pitchFamily="49" charset="-122"/>
                <a:cs typeface="Menlo" panose="020B0609030804020204" pitchFamily="49" charset="0"/>
              </a:rPr>
              <a:t>默认是全局的（作用域、生命周期）</a:t>
            </a:r>
            <a:endParaRPr kumimoji="1" lang="en-US" altLang="zh-CN" dirty="0">
              <a:latin typeface="SimHei" panose="02010609060101010101" pitchFamily="49" charset="-122"/>
              <a:ea typeface="SimHei" panose="02010609060101010101" pitchFamily="49" charset="-122"/>
              <a:cs typeface="Menlo" panose="020B0609030804020204" pitchFamily="49" charset="0"/>
            </a:endParaRPr>
          </a:p>
          <a:p>
            <a:pPr marL="800100" lvl="1" indent="-342900">
              <a:lnSpc>
                <a:spcPct val="150000"/>
              </a:lnSpc>
              <a:buFont typeface="Wingdings" pitchFamily="2" charset="2"/>
              <a:buChar char="ü"/>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中没有“局部函数”</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342900" lvl="0" indent="-342900">
              <a:lnSpc>
                <a:spcPct val="150000"/>
              </a:lnSpc>
              <a:buFont typeface="Arial" panose="020B0604020202020204" pitchFamily="34" charset="0"/>
              <a:buChar char="•"/>
            </a:pPr>
            <a:r>
              <a:rPr kumimoji="1" lang="zh-CN" altLang="en-US" dirty="0">
                <a:solidFill>
                  <a:schemeClr val="accent1"/>
                </a:solidFill>
                <a:latin typeface="SimHei" panose="02010609060101010101" pitchFamily="49" charset="-122"/>
                <a:ea typeface="SimHei" panose="02010609060101010101" pitchFamily="49" charset="-122"/>
                <a:cs typeface="Menlo" panose="020B0609030804020204" pitchFamily="49" charset="0"/>
              </a:rPr>
              <a:t>如何在另一个文件里引用一个全局函数</a:t>
            </a:r>
            <a:r>
              <a:rPr kumimoji="1" lang="en-US" altLang="zh-CN" dirty="0">
                <a:solidFill>
                  <a:schemeClr val="accent1"/>
                </a:solidFill>
                <a:latin typeface="SimHei" panose="02010609060101010101" pitchFamily="49" charset="-122"/>
                <a:ea typeface="SimHei" panose="02010609060101010101" pitchFamily="49" charset="-122"/>
                <a:cs typeface="Menlo" panose="020B0609030804020204" pitchFamily="49" charset="0"/>
              </a:rPr>
              <a:t>/</a:t>
            </a:r>
            <a:r>
              <a:rPr kumimoji="1" lang="zh-CN" altLang="en-US" dirty="0">
                <a:solidFill>
                  <a:schemeClr val="accent1"/>
                </a:solidFill>
                <a:latin typeface="SimHei" panose="02010609060101010101" pitchFamily="49" charset="-122"/>
                <a:ea typeface="SimHei" panose="02010609060101010101" pitchFamily="49" charset="-122"/>
                <a:cs typeface="Menlo" panose="020B0609030804020204" pitchFamily="49" charset="0"/>
              </a:rPr>
              <a:t>变量？</a:t>
            </a:r>
            <a:endParaRPr kumimoji="1" lang="en-US" altLang="zh-CN" dirty="0">
              <a:solidFill>
                <a:schemeClr val="accent1"/>
              </a:solidFill>
              <a:latin typeface="SimHei" panose="02010609060101010101" pitchFamily="49" charset="-122"/>
              <a:ea typeface="SimHei" panose="02010609060101010101" pitchFamily="49" charset="-122"/>
              <a:cs typeface="Menlo" panose="020B0609030804020204" pitchFamily="49" charset="0"/>
            </a:endParaRPr>
          </a:p>
          <a:p>
            <a:pPr marL="800100" lvl="1" indent="-342900">
              <a:lnSpc>
                <a:spcPct val="150000"/>
              </a:lnSpc>
              <a:buFont typeface="Wingdings" pitchFamily="2" charset="2"/>
              <a:buChar char="ü"/>
            </a:pPr>
            <a:r>
              <a:rPr kumimoji="1" lang="zh-CN" altLang="en-US" dirty="0">
                <a:solidFill>
                  <a:prstClr val="black"/>
                </a:solidFill>
                <a:latin typeface="SimHei" panose="02010609060101010101" pitchFamily="49" charset="-122"/>
                <a:ea typeface="SimHei" panose="02010609060101010101" pitchFamily="49" charset="-122"/>
                <a:cs typeface="Menlo" panose="020B0609030804020204" pitchFamily="49" charset="0"/>
              </a:rPr>
              <a:t>声明时加</a:t>
            </a:r>
            <a:r>
              <a:rPr kumimoji="1" lang="en-US" altLang="zh-CN" dirty="0">
                <a:solidFill>
                  <a:srgbClr val="FF0000"/>
                </a:solidFill>
                <a:latin typeface="Menlo" panose="020B0609030804020204" pitchFamily="49" charset="0"/>
                <a:ea typeface="Menlo" panose="020B0609030804020204" pitchFamily="49" charset="0"/>
                <a:cs typeface="Menlo" panose="020B0609030804020204" pitchFamily="49" charset="0"/>
              </a:rPr>
              <a:t>extern</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Menlo" panose="020B0609030804020204" pitchFamily="49" charset="0"/>
                <a:ea typeface="SimHei" panose="02010609060101010101" pitchFamily="49" charset="-122"/>
                <a:cs typeface="Menlo" panose="020B0609030804020204" pitchFamily="49" charset="0"/>
              </a:rPr>
              <a:t>告诉编译器变量</a:t>
            </a:r>
            <a:r>
              <a:rPr kumimoji="1" lang="en-US" altLang="zh-CN" dirty="0">
                <a:latin typeface="Menlo" panose="020B0609030804020204" pitchFamily="49" charset="0"/>
                <a:ea typeface="Menlo" panose="020B0609030804020204" pitchFamily="49" charset="0"/>
                <a:cs typeface="Menlo" panose="020B0609030804020204" pitchFamily="49" charset="0"/>
              </a:rPr>
              <a:t>/</a:t>
            </a:r>
            <a:r>
              <a:rPr kumimoji="1" lang="zh-CN" altLang="en-US" dirty="0">
                <a:latin typeface="Menlo" panose="020B0609030804020204" pitchFamily="49" charset="0"/>
                <a:ea typeface="SimHei" panose="02010609060101010101" pitchFamily="49" charset="-122"/>
                <a:cs typeface="Menlo" panose="020B0609030804020204" pitchFamily="49" charset="0"/>
              </a:rPr>
              <a:t>函数不是由该文件定义的，定义在其他文件里</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800100" lvl="1" indent="-34290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函数声明默认加</a:t>
            </a:r>
            <a:r>
              <a:rPr kumimoji="1" lang="en-US" altLang="zh-CN" dirty="0">
                <a:solidFill>
                  <a:srgbClr val="FF0000"/>
                </a:solidFill>
                <a:latin typeface="Menlo" panose="020B0609030804020204" pitchFamily="49" charset="0"/>
                <a:ea typeface="Menlo" panose="020B0609030804020204" pitchFamily="49" charset="0"/>
                <a:cs typeface="Menlo" panose="020B0609030804020204" pitchFamily="49" charset="0"/>
              </a:rPr>
              <a:t>extern</a:t>
            </a:r>
          </a:p>
        </p:txBody>
      </p:sp>
      <p:sp>
        <p:nvSpPr>
          <p:cNvPr id="15" name="TextBox 10">
            <a:extLst>
              <a:ext uri="{FF2B5EF4-FFF2-40B4-BE49-F238E27FC236}">
                <a16:creationId xmlns:a16="http://schemas.microsoft.com/office/drawing/2014/main" id="{86E15E0C-48BA-9C44-8E6A-A0152DA8EBB3}"/>
              </a:ext>
            </a:extLst>
          </p:cNvPr>
          <p:cNvSpPr txBox="1"/>
          <p:nvPr/>
        </p:nvSpPr>
        <p:spPr>
          <a:xfrm>
            <a:off x="7821105" y="3536327"/>
            <a:ext cx="3255390" cy="1477328"/>
          </a:xfrm>
          <a:prstGeom prst="rect">
            <a:avLst/>
          </a:prstGeom>
          <a:noFill/>
          <a:ln w="19050">
            <a:solidFill>
              <a:schemeClr val="dk1"/>
            </a:solidFill>
          </a:ln>
        </p:spPr>
        <p:txBody>
          <a:bodyPr wrap="square">
            <a:spAutoFit/>
          </a:bodyPr>
          <a:lstStyle/>
          <a:p>
            <a:r>
              <a:rPr lang="en-US" b="0" dirty="0">
                <a:solidFill>
                  <a:srgbClr val="D73A49"/>
                </a:solidFill>
                <a:effectLst/>
                <a:latin typeface="Consolas" panose="020B0609020204030204" pitchFamily="49" charset="0"/>
                <a:ea typeface="Menlo" panose="020B0609030804020204" pitchFamily="49" charset="0"/>
                <a:cs typeface="Consolas" panose="020B0609020204030204" pitchFamily="49" charset="0"/>
              </a:rPr>
              <a:t>void</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 </a:t>
            </a:r>
            <a:r>
              <a:rPr lang="en-US" b="0" dirty="0">
                <a:solidFill>
                  <a:srgbClr val="6F42C1"/>
                </a:solidFill>
                <a:effectLst/>
                <a:latin typeface="Consolas" panose="020B0609020204030204" pitchFamily="49" charset="0"/>
                <a:ea typeface="Menlo" panose="020B0609030804020204" pitchFamily="49" charset="0"/>
                <a:cs typeface="Consolas" panose="020B0609020204030204" pitchFamily="49" charset="0"/>
              </a:rPr>
              <a:t>f</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a:t>
            </a:r>
            <a:r>
              <a:rPr lang="en-US" b="0" dirty="0">
                <a:solidFill>
                  <a:srgbClr val="D73A49"/>
                </a:solidFill>
                <a:effectLst/>
                <a:latin typeface="Consolas" panose="020B0609020204030204" pitchFamily="49" charset="0"/>
                <a:ea typeface="Menlo" panose="020B0609030804020204" pitchFamily="49" charset="0"/>
                <a:cs typeface="Consolas" panose="020B0609020204030204" pitchFamily="49" charset="0"/>
              </a:rPr>
              <a:t>void</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a:t>
            </a:r>
          </a:p>
          <a:p>
            <a:r>
              <a:rPr lang="en-US" b="0" dirty="0">
                <a:solidFill>
                  <a:srgbClr val="D73A49"/>
                </a:solidFill>
                <a:effectLst/>
                <a:latin typeface="Consolas" panose="020B0609020204030204" pitchFamily="49" charset="0"/>
                <a:ea typeface="Menlo" panose="020B0609030804020204" pitchFamily="49" charset="0"/>
                <a:cs typeface="Consolas" panose="020B0609020204030204" pitchFamily="49" charset="0"/>
              </a:rPr>
              <a:t>int</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 </a:t>
            </a:r>
            <a:r>
              <a:rPr lang="en-US" b="0" dirty="0">
                <a:solidFill>
                  <a:srgbClr val="6F42C1"/>
                </a:solidFill>
                <a:effectLst/>
                <a:latin typeface="Consolas" panose="020B0609020204030204" pitchFamily="49" charset="0"/>
                <a:ea typeface="Menlo" panose="020B0609030804020204" pitchFamily="49" charset="0"/>
                <a:cs typeface="Consolas" panose="020B0609020204030204" pitchFamily="49" charset="0"/>
              </a:rPr>
              <a:t>main</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 {</a:t>
            </a:r>
          </a:p>
          <a:p>
            <a:r>
              <a:rPr lang="en-US" b="0" dirty="0">
                <a:solidFill>
                  <a:srgbClr val="6F42C1"/>
                </a:solidFill>
                <a:effectLst/>
                <a:latin typeface="Consolas" panose="020B0609020204030204" pitchFamily="49" charset="0"/>
                <a:ea typeface="Menlo" panose="020B0609030804020204" pitchFamily="49" charset="0"/>
                <a:cs typeface="Consolas" panose="020B0609020204030204" pitchFamily="49" charset="0"/>
              </a:rPr>
              <a:t>    f</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a:t>
            </a:r>
          </a:p>
          <a:p>
            <a:r>
              <a:rPr lang="en-US" b="0" dirty="0">
                <a:solidFill>
                  <a:srgbClr val="D73A49"/>
                </a:solidFill>
                <a:effectLst/>
                <a:latin typeface="Consolas" panose="020B0609020204030204" pitchFamily="49" charset="0"/>
                <a:ea typeface="Menlo" panose="020B0609030804020204" pitchFamily="49" charset="0"/>
                <a:cs typeface="Consolas" panose="020B0609020204030204" pitchFamily="49" charset="0"/>
              </a:rPr>
              <a:t>    return</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 </a:t>
            </a:r>
            <a:r>
              <a:rPr lang="en-US" b="0" dirty="0">
                <a:solidFill>
                  <a:srgbClr val="005CC5"/>
                </a:solidFill>
                <a:effectLst/>
                <a:latin typeface="Consolas" panose="020B0609020204030204" pitchFamily="49" charset="0"/>
                <a:ea typeface="Menlo" panose="020B0609030804020204" pitchFamily="49" charset="0"/>
                <a:cs typeface="Consolas" panose="020B0609020204030204" pitchFamily="49" charset="0"/>
              </a:rPr>
              <a:t>0</a:t>
            </a:r>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a:t>
            </a:r>
          </a:p>
          <a:p>
            <a:r>
              <a:rPr lang="en-US" b="0" dirty="0">
                <a:solidFill>
                  <a:srgbClr val="24292E"/>
                </a:solidFill>
                <a:effectLst/>
                <a:latin typeface="Consolas" panose="020B0609020204030204" pitchFamily="49" charset="0"/>
                <a:ea typeface="Menlo" panose="020B060903080402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C8E9D39D-84FD-5B44-B96C-256EC0CD68F5}"/>
              </a:ext>
            </a:extLst>
          </p:cNvPr>
          <p:cNvSpPr txBox="1"/>
          <p:nvPr/>
        </p:nvSpPr>
        <p:spPr>
          <a:xfrm>
            <a:off x="7821105" y="1505002"/>
            <a:ext cx="3255390" cy="2031325"/>
          </a:xfrm>
          <a:prstGeom prst="rect">
            <a:avLst/>
          </a:prstGeom>
          <a:noFill/>
          <a:ln w="19050">
            <a:solidFill>
              <a:schemeClr val="dk1"/>
            </a:solidFill>
          </a:ln>
        </p:spPr>
        <p:txBody>
          <a:bodyPr wrap="square">
            <a:spAutoFit/>
          </a:bodyPr>
          <a:lstStyle/>
          <a:p>
            <a:r>
              <a:rPr lang="en-US" altLang="zh-CN" b="0" dirty="0">
                <a:solidFill>
                  <a:srgbClr val="032F62"/>
                </a:solidFill>
                <a:effectLst/>
                <a:latin typeface="Consolas" panose="020B0609020204030204" pitchFamily="49" charset="0"/>
                <a:ea typeface="Menlo" panose="020B0609030804020204" pitchFamily="49" charset="0"/>
                <a:cs typeface="Consolas" panose="020B0609020204030204" pitchFamily="49" charset="0"/>
              </a:rPr>
              <a:t>//</a:t>
            </a:r>
            <a:r>
              <a:rPr lang="zh-CN" altLang="en-US" b="0" dirty="0">
                <a:solidFill>
                  <a:srgbClr val="032F62"/>
                </a:solidFill>
                <a:effectLst/>
                <a:latin typeface="Consolas" panose="020B0609020204030204" pitchFamily="49" charset="0"/>
                <a:cs typeface="Consolas" panose="020B0609020204030204" pitchFamily="49" charset="0"/>
              </a:rPr>
              <a:t> </a:t>
            </a:r>
            <a:r>
              <a:rPr lang="en-CN" altLang="zh-CN" b="0" dirty="0">
                <a:solidFill>
                  <a:srgbClr val="032F62"/>
                </a:solidFill>
                <a:effectLst/>
                <a:latin typeface="Consolas" panose="020B0609020204030204" pitchFamily="49" charset="0"/>
                <a:ea typeface="Menlo" panose="020B0609030804020204" pitchFamily="49" charset="0"/>
                <a:cs typeface="Consolas" panose="020B0609020204030204" pitchFamily="49" charset="0"/>
              </a:rPr>
              <a:t>a.c</a:t>
            </a:r>
          </a:p>
          <a:p>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int</a:t>
            </a:r>
            <a:r>
              <a:rPr lang="en-CN" dirty="0">
                <a:solidFill>
                  <a:srgbClr val="032F62"/>
                </a:solidFill>
                <a:latin typeface="Consolas" panose="020B0609020204030204" pitchFamily="49" charset="0"/>
                <a:ea typeface="Menlo" panose="020B0609030804020204" pitchFamily="49" charset="0"/>
                <a:cs typeface="Consolas" panose="020B0609020204030204" pitchFamily="49" charset="0"/>
              </a:rPr>
              <a:t> a;</a:t>
            </a:r>
          </a:p>
          <a:p>
            <a:r>
              <a:rPr lang="en-CN" b="0" dirty="0">
                <a:solidFill>
                  <a:srgbClr val="032F62"/>
                </a:solidFill>
                <a:effectLst/>
                <a:latin typeface="Consolas" panose="020B0609020204030204" pitchFamily="49" charset="0"/>
                <a:ea typeface="Menlo" panose="020B0609030804020204" pitchFamily="49" charset="0"/>
                <a:cs typeface="Consolas" panose="020B0609020204030204" pitchFamily="49" charset="0"/>
              </a:rPr>
              <a:t>...</a:t>
            </a:r>
          </a:p>
          <a:p>
            <a:endParaRPr lang="en-CN" dirty="0">
              <a:solidFill>
                <a:srgbClr val="032F62"/>
              </a:solidFill>
              <a:latin typeface="Consolas" panose="020B0609020204030204" pitchFamily="49" charset="0"/>
              <a:ea typeface="Menlo" panose="020B0609030804020204" pitchFamily="49" charset="0"/>
              <a:cs typeface="Consolas" panose="020B0609020204030204" pitchFamily="49" charset="0"/>
            </a:endParaRPr>
          </a:p>
          <a:p>
            <a:r>
              <a:rPr lang="en-CN" b="0" dirty="0">
                <a:solidFill>
                  <a:srgbClr val="032F62"/>
                </a:solidFill>
                <a:effectLst/>
                <a:latin typeface="Consolas" panose="020B0609020204030204" pitchFamily="49" charset="0"/>
                <a:ea typeface="Menlo" panose="020B0609030804020204" pitchFamily="49" charset="0"/>
                <a:cs typeface="Consolas" panose="020B0609020204030204" pitchFamily="49" charset="0"/>
              </a:rPr>
              <a:t>// b.c</a:t>
            </a:r>
            <a:endParaRPr lang="en-US" b="0" dirty="0">
              <a:solidFill>
                <a:srgbClr val="032F62"/>
              </a:solidFill>
              <a:effectLst/>
              <a:latin typeface="Consolas" panose="020B0609020204030204" pitchFamily="49" charset="0"/>
              <a:ea typeface="Menlo" panose="020B0609030804020204" pitchFamily="49" charset="0"/>
              <a:cs typeface="Consolas" panose="020B0609020204030204" pitchFamily="49" charset="0"/>
            </a:endParaRPr>
          </a:p>
          <a:p>
            <a:r>
              <a:rPr lang="en-US" dirty="0">
                <a:solidFill>
                  <a:srgbClr val="D73A49"/>
                </a:solidFill>
                <a:latin typeface="Consolas" panose="020B0609020204030204" pitchFamily="49" charset="0"/>
                <a:ea typeface="Menlo" panose="020B0609030804020204" pitchFamily="49" charset="0"/>
                <a:cs typeface="Consolas" panose="020B0609020204030204" pitchFamily="49" charset="0"/>
              </a:rPr>
              <a:t>extern </a:t>
            </a:r>
            <a:r>
              <a:rPr lang="en-US" dirty="0">
                <a:latin typeface="Consolas" panose="020B0609020204030204" pitchFamily="49" charset="0"/>
                <a:ea typeface="Menlo" panose="020B0609030804020204" pitchFamily="49" charset="0"/>
                <a:cs typeface="Consolas" panose="020B0609020204030204" pitchFamily="49" charset="0"/>
              </a:rPr>
              <a:t>a;</a:t>
            </a:r>
          </a:p>
          <a:p>
            <a:r>
              <a:rPr lang="en-US" dirty="0">
                <a:latin typeface="Consolas" panose="020B0609020204030204" pitchFamily="49" charset="0"/>
                <a:ea typeface="Menlo" panose="020B0609030804020204" pitchFamily="49" charset="0"/>
                <a:cs typeface="Consolas" panose="020B0609020204030204" pitchFamily="49" charset="0"/>
              </a:rPr>
              <a:t>...</a:t>
            </a:r>
          </a:p>
        </p:txBody>
      </p:sp>
    </p:spTree>
    <p:extLst>
      <p:ext uri="{BB962C8B-B14F-4D97-AF65-F5344CB8AC3E}">
        <p14:creationId xmlns:p14="http://schemas.microsoft.com/office/powerpoint/2010/main" val="388931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143821"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符号和</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C</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函数的关系</a:t>
            </a:r>
          </a:p>
        </p:txBody>
      </p:sp>
      <p:sp>
        <p:nvSpPr>
          <p:cNvPr id="8" name="TextBox 7">
            <a:extLst>
              <a:ext uri="{FF2B5EF4-FFF2-40B4-BE49-F238E27FC236}">
                <a16:creationId xmlns:a16="http://schemas.microsoft.com/office/drawing/2014/main" id="{83EDFAD5-D206-054B-986F-48C6FE486FF7}"/>
              </a:ext>
            </a:extLst>
          </p:cNvPr>
          <p:cNvSpPr txBox="1"/>
          <p:nvPr/>
        </p:nvSpPr>
        <p:spPr>
          <a:xfrm>
            <a:off x="268438" y="1232876"/>
            <a:ext cx="11555262" cy="4615366"/>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区别</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函数：来自源代码，预处理器和编译器可见</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符号：来自汇编器产生的目标文件，链接器可见</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联系：符号来自</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对变量</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函数的定义或引用</a:t>
            </a:r>
            <a:endPar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m</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引用</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的变量</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函数</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 =&gt; m</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的符号</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但并非所有被定义</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引用的变量</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函数（下一页）</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实际上很多名字都可以是符号，比如</a:t>
            </a: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m</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的文件名</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符号分为</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全局</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局部</a:t>
            </a: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外部</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符号</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全局符号：</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全局</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非静态</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函数</a:t>
            </a:r>
            <a:r>
              <a:rPr kumimoji="1" lang="zh-CN" altLang="en-US" dirty="0">
                <a:latin typeface="Calibri" panose="020F0502020204030204" pitchFamily="34" charset="0"/>
                <a:ea typeface="SimHei" panose="02010609060101010101" pitchFamily="49" charset="-122"/>
                <a:cs typeface="Calibri" panose="020F0502020204030204" pitchFamily="34" charset="0"/>
              </a:rPr>
              <a:t>，可以被所有代码文件（在链接器的视角下是目标模块）引用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局部符号：</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全局</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静态</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函数</a:t>
            </a:r>
            <a:r>
              <a:rPr kumimoji="1" lang="zh-CN" altLang="en-US" dirty="0">
                <a:latin typeface="Calibri" panose="020F0502020204030204" pitchFamily="34" charset="0"/>
                <a:ea typeface="SimHei" panose="02010609060101010101" pitchFamily="49" charset="-122"/>
                <a:cs typeface="Calibri" panose="020F0502020204030204" pitchFamily="34" charset="0"/>
              </a:rPr>
              <a:t>，只能被定义它的文件</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模块引用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外部符号：</a:t>
            </a:r>
            <a:r>
              <a:rPr kumimoji="1" lang="zh-CN" altLang="en-US" dirty="0">
                <a:latin typeface="Calibri" panose="020F0502020204030204" pitchFamily="34" charset="0"/>
                <a:ea typeface="SimHei" panose="02010609060101010101" pitchFamily="49" charset="-122"/>
                <a:cs typeface="Calibri" panose="020F0502020204030204" pitchFamily="34" charset="0"/>
              </a:rPr>
              <a:t>一个文件</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模块</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引用</a:t>
            </a:r>
            <a:r>
              <a:rPr kumimoji="1" lang="zh-CN" altLang="en-US" dirty="0">
                <a:latin typeface="Calibri" panose="020F0502020204030204" pitchFamily="34" charset="0"/>
                <a:ea typeface="SimHei" panose="02010609060101010101" pitchFamily="49" charset="-122"/>
                <a:cs typeface="Calibri" panose="020F0502020204030204" pitchFamily="34" charset="0"/>
              </a:rPr>
              <a:t>了，但是</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定义</a:t>
            </a:r>
            <a:r>
              <a:rPr kumimoji="1" lang="zh-CN" altLang="en-US" dirty="0">
                <a:latin typeface="Calibri" panose="020F0502020204030204" pitchFamily="34" charset="0"/>
                <a:ea typeface="SimHei" panose="02010609060101010101" pitchFamily="49" charset="-122"/>
                <a:cs typeface="Calibri" panose="020F0502020204030204" pitchFamily="34" charset="0"/>
              </a:rPr>
              <a:t>在其他文件</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模块中</a:t>
            </a:r>
          </a:p>
        </p:txBody>
      </p:sp>
    </p:spTree>
    <p:extLst>
      <p:ext uri="{BB962C8B-B14F-4D97-AF65-F5344CB8AC3E}">
        <p14:creationId xmlns:p14="http://schemas.microsoft.com/office/powerpoint/2010/main" val="162933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143821"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符号和</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C</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函数的关系</a:t>
            </a:r>
          </a:p>
        </p:txBody>
      </p:sp>
      <p:sp>
        <p:nvSpPr>
          <p:cNvPr id="8" name="TextBox 7">
            <a:extLst>
              <a:ext uri="{FF2B5EF4-FFF2-40B4-BE49-F238E27FC236}">
                <a16:creationId xmlns:a16="http://schemas.microsoft.com/office/drawing/2014/main" id="{83EDFAD5-D206-054B-986F-48C6FE486FF7}"/>
              </a:ext>
            </a:extLst>
          </p:cNvPr>
          <p:cNvSpPr txBox="1"/>
          <p:nvPr/>
        </p:nvSpPr>
        <p:spPr>
          <a:xfrm>
            <a:off x="268438" y="1232876"/>
            <a:ext cx="11555262" cy="4615366"/>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kumimoji="1" lang="zh-CN" altLang="en-US" b="1" dirty="0">
                <a:latin typeface="Calibri" panose="020F0502020204030204" pitchFamily="34" charset="0"/>
                <a:ea typeface="SimHei" panose="02010609060101010101" pitchFamily="49" charset="-122"/>
                <a:cs typeface="Calibri" panose="020F0502020204030204" pitchFamily="34" charset="0"/>
              </a:rPr>
              <a:t>不是符号的函数</a:t>
            </a:r>
            <a:r>
              <a:rPr kumimoji="1" lang="en-US" altLang="zh-CN" b="1" dirty="0">
                <a:latin typeface="Calibri" panose="020F0502020204030204" pitchFamily="34" charset="0"/>
                <a:ea typeface="SimHei" panose="02010609060101010101" pitchFamily="49" charset="-122"/>
                <a:cs typeface="Calibri" panose="020F0502020204030204" pitchFamily="34" charset="0"/>
              </a:rPr>
              <a:t>/</a:t>
            </a:r>
            <a:r>
              <a:rPr kumimoji="1" lang="zh-CN" altLang="en-US" b="1" dirty="0">
                <a:latin typeface="Calibri" panose="020F0502020204030204" pitchFamily="34" charset="0"/>
                <a:ea typeface="SimHei" panose="02010609060101010101" pitchFamily="49" charset="-122"/>
                <a:cs typeface="Calibri" panose="020F0502020204030204" pitchFamily="34" charset="0"/>
              </a:rPr>
              <a:t>变量名</a:t>
            </a:r>
            <a:endParaRPr kumimoji="1" lang="en-US" altLang="zh-CN" b="1"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局部</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非静态</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变量名</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只可能在函数内部被定义和引用</a:t>
            </a: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，并且在函数执行的过程中动态产生动态消亡</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没有必要参与链接，</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运行时在栈上分配存储即可</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lang="zh-CN" altLang="en-US" u="sng" dirty="0">
                <a:solidFill>
                  <a:schemeClr val="accent1"/>
                </a:solidFill>
                <a:latin typeface="Calibri" panose="020F0502020204030204" pitchFamily="34" charset="0"/>
                <a:ea typeface="SimHei" panose="02010609060101010101" pitchFamily="49" charset="-122"/>
                <a:cs typeface="Calibri" panose="020F0502020204030204" pitchFamily="34" charset="0"/>
              </a:rPr>
              <a:t>链接本质上是为程序确定运行时地址的过程</a:t>
            </a:r>
            <a:endParaRPr lang="en-US" altLang="zh-CN" u="sng"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只声明而没有被定义</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引用</a:t>
            </a:r>
            <a:r>
              <a:rPr lang="zh-CN" altLang="en-US" dirty="0">
                <a:latin typeface="Calibri" panose="020F0502020204030204" pitchFamily="34" charset="0"/>
                <a:ea typeface="SimHei" panose="02010609060101010101" pitchFamily="49" charset="-122"/>
                <a:cs typeface="Calibri" panose="020F0502020204030204" pitchFamily="34" charset="0"/>
              </a:rPr>
              <a:t>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函数</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变量名</a:t>
            </a:r>
            <a:endPar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完全没有被用到，一般会被编译器优化掉，所以汇编器看不到</a:t>
            </a:r>
            <a:endParaRPr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defRP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一旦被定义了就会被作为符号（只要不是</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局部</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非静态</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变量</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657350" lvl="3" indent="-285750">
              <a:lnSpc>
                <a:spcPct val="150000"/>
              </a:lnSpc>
              <a:buFont typeface="Wingdings" pitchFamily="2" charset="2"/>
              <a:buChar char="ü"/>
              <a:defRP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尽管不一定被当前模块引用</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657350" lvl="3" indent="-285750">
              <a:lnSpc>
                <a:spcPct val="150000"/>
              </a:lnSpc>
              <a:buFont typeface="Wingdings" pitchFamily="2" charset="2"/>
              <a:buChar char="ü"/>
              <a:defRP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对于函数</a:t>
            </a:r>
            <a:r>
              <a:rPr lang="zh-CN" altLang="en-US" u="sng" dirty="0">
                <a:solidFill>
                  <a:schemeClr val="accent1"/>
                </a:solidFill>
                <a:latin typeface="Calibri" panose="020F0502020204030204" pitchFamily="34" charset="0"/>
                <a:ea typeface="SimHei" panose="02010609060101010101" pitchFamily="49" charset="-122"/>
                <a:cs typeface="Calibri" panose="020F0502020204030204" pitchFamily="34" charset="0"/>
              </a:rPr>
              <a:t>只声明不定义</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是很常见的</a:t>
            </a:r>
            <a:endPar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1657350" lvl="3" indent="-285750">
              <a:lnSpc>
                <a:spcPct val="150000"/>
              </a:lnSpc>
              <a:buFont typeface="Wingdings" pitchFamily="2" charset="2"/>
              <a:buChar char="ü"/>
              <a:defRPr/>
            </a:pP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对于变量加了</a:t>
            </a:r>
            <a:r>
              <a:rPr lang="en-US" altLang="zh-CN" dirty="0">
                <a:solidFill>
                  <a:srgbClr val="FF0000"/>
                </a:solidFill>
                <a:latin typeface="Calibri" panose="020F0502020204030204" pitchFamily="34" charset="0"/>
                <a:ea typeface="SimHei" panose="02010609060101010101" pitchFamily="49" charset="-122"/>
                <a:cs typeface="Calibri" panose="020F0502020204030204" pitchFamily="34" charset="0"/>
              </a:rPr>
              <a:t>extern</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时会出现</a:t>
            </a:r>
            <a:r>
              <a:rPr lang="zh-CN" altLang="en-US" u="sng" dirty="0">
                <a:solidFill>
                  <a:schemeClr val="accent1"/>
                </a:solidFill>
                <a:latin typeface="Calibri" panose="020F0502020204030204" pitchFamily="34" charset="0"/>
                <a:ea typeface="SimHei" panose="02010609060101010101" pitchFamily="49" charset="-122"/>
                <a:cs typeface="Calibri" panose="020F0502020204030204" pitchFamily="34" charset="0"/>
              </a:rPr>
              <a:t>只声明不定义</a:t>
            </a:r>
            <a:endParaRPr lang="en-US" altLang="zh-CN" u="sng"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1882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3990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符号和</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C</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函数的关系：例子</a:t>
            </a:r>
          </a:p>
        </p:txBody>
      </p:sp>
      <p:sp>
        <p:nvSpPr>
          <p:cNvPr id="5" name="TextBox 4">
            <a:extLst>
              <a:ext uri="{FF2B5EF4-FFF2-40B4-BE49-F238E27FC236}">
                <a16:creationId xmlns:a16="http://schemas.microsoft.com/office/drawing/2014/main" id="{7CAFE504-9FD9-A649-95F7-0645C65B2617}"/>
              </a:ext>
            </a:extLst>
          </p:cNvPr>
          <p:cNvSpPr txBox="1"/>
          <p:nvPr/>
        </p:nvSpPr>
        <p:spPr>
          <a:xfrm>
            <a:off x="411453" y="1232876"/>
            <a:ext cx="3448919" cy="2862322"/>
          </a:xfrm>
          <a:prstGeom prst="rect">
            <a:avLst/>
          </a:prstGeom>
          <a:noFill/>
          <a:ln w="19050">
            <a:solidFill>
              <a:schemeClr val="dk1"/>
            </a:solidFill>
          </a:ln>
        </p:spPr>
        <p:txBody>
          <a:bodyPr wrap="square">
            <a:spAutoFit/>
          </a:bodyPr>
          <a:lstStyle/>
          <a:p>
            <a:r>
              <a:rPr lang="en-CN" dirty="0">
                <a:solidFill>
                  <a:srgbClr val="032F62"/>
                </a:solidFill>
                <a:latin typeface="Consolas" panose="020B0609020204030204" pitchFamily="49" charset="0"/>
                <a:cs typeface="Consolas" panose="020B0609020204030204" pitchFamily="49" charset="0"/>
              </a:rPr>
              <a:t>// a.c</a:t>
            </a:r>
          </a:p>
          <a:p>
            <a:r>
              <a:rPr lang="en-CN" dirty="0">
                <a:solidFill>
                  <a:srgbClr val="D83949"/>
                </a:solidFill>
                <a:latin typeface="Consolas" panose="020B0609020204030204" pitchFamily="49" charset="0"/>
                <a:cs typeface="Consolas" panose="020B0609020204030204" pitchFamily="49" charset="0"/>
              </a:rPr>
              <a:t>extern int</a:t>
            </a:r>
            <a:r>
              <a:rPr lang="en-CN" dirty="0">
                <a:solidFill>
                  <a:srgbClr val="032F62"/>
                </a:solidFill>
                <a:latin typeface="Consolas" panose="020B0609020204030204" pitchFamily="49" charset="0"/>
                <a:cs typeface="Consolas" panose="020B0609020204030204" pitchFamily="49" charset="0"/>
              </a:rPr>
              <a:t> shared;</a:t>
            </a:r>
          </a:p>
          <a:p>
            <a:r>
              <a:rPr lang="en-US" dirty="0">
                <a:solidFill>
                  <a:srgbClr val="D73949"/>
                </a:solidFill>
                <a:latin typeface="Consolas" panose="020B0609020204030204" pitchFamily="49" charset="0"/>
                <a:cs typeface="Consolas" panose="020B0609020204030204" pitchFamily="49" charset="0"/>
              </a:rPr>
              <a:t>extern int</a:t>
            </a:r>
            <a:r>
              <a:rPr lang="en-US" dirty="0">
                <a:solidFill>
                  <a:srgbClr val="032F62"/>
                </a:solidFill>
                <a:latin typeface="Consolas" panose="020B0609020204030204" pitchFamily="49" charset="0"/>
                <a:cs typeface="Consolas" panose="020B0609020204030204" pitchFamily="49" charset="0"/>
              </a:rPr>
              <a:t> unused_var1;</a:t>
            </a:r>
            <a:endParaRPr lang="en-CN" dirty="0">
              <a:solidFill>
                <a:srgbClr val="032F62"/>
              </a:solidFill>
              <a:latin typeface="Consolas" panose="020B0609020204030204" pitchFamily="49" charset="0"/>
              <a:cs typeface="Consolas" panose="020B0609020204030204" pitchFamily="49" charset="0"/>
            </a:endParaRPr>
          </a:p>
          <a:p>
            <a:r>
              <a:rPr lang="en-CN" dirty="0">
                <a:solidFill>
                  <a:srgbClr val="D73949"/>
                </a:solidFill>
                <a:latin typeface="Consolas" panose="020B0609020204030204" pitchFamily="49" charset="0"/>
                <a:cs typeface="Consolas" panose="020B0609020204030204" pitchFamily="49" charset="0"/>
              </a:rPr>
              <a:t>int</a:t>
            </a:r>
            <a:r>
              <a:rPr lang="zh-CN" altLang="en-US" dirty="0">
                <a:solidFill>
                  <a:srgbClr val="032F62"/>
                </a:solidFill>
                <a:latin typeface="Consolas" panose="020B0609020204030204" pitchFamily="49" charset="0"/>
                <a:cs typeface="Consolas" panose="020B0609020204030204" pitchFamily="49" charset="0"/>
              </a:rPr>
              <a:t> </a:t>
            </a:r>
            <a:r>
              <a:rPr lang="en-US" altLang="zh-CN" dirty="0" err="1">
                <a:solidFill>
                  <a:srgbClr val="032F62"/>
                </a:solidFill>
                <a:latin typeface="Consolas" panose="020B0609020204030204" pitchFamily="49" charset="0"/>
                <a:cs typeface="Consolas" panose="020B0609020204030204" pitchFamily="49" charset="0"/>
              </a:rPr>
              <a:t>unused_func</a:t>
            </a:r>
            <a:r>
              <a:rPr lang="en-US" altLang="zh-CN" dirty="0">
                <a:solidFill>
                  <a:srgbClr val="032F62"/>
                </a:solidFill>
                <a:latin typeface="Consolas" panose="020B0609020204030204" pitchFamily="49" charset="0"/>
                <a:cs typeface="Consolas" panose="020B0609020204030204" pitchFamily="49" charset="0"/>
              </a:rPr>
              <a:t>();</a:t>
            </a:r>
          </a:p>
          <a:p>
            <a:r>
              <a:rPr lang="en-US" altLang="zh-CN" dirty="0">
                <a:solidFill>
                  <a:srgbClr val="D73949"/>
                </a:solidFill>
                <a:latin typeface="Consolas" panose="020B0609020204030204" pitchFamily="49" charset="0"/>
                <a:cs typeface="Consolas" panose="020B0609020204030204" pitchFamily="49" charset="0"/>
              </a:rPr>
              <a:t>int</a:t>
            </a:r>
            <a:r>
              <a:rPr lang="en-US" altLang="zh-CN" dirty="0">
                <a:solidFill>
                  <a:srgbClr val="032F62"/>
                </a:solidFill>
                <a:latin typeface="Consolas" panose="020B0609020204030204" pitchFamily="49" charset="0"/>
                <a:cs typeface="Consolas" panose="020B0609020204030204" pitchFamily="49" charset="0"/>
              </a:rPr>
              <a:t> unused_var2;</a:t>
            </a:r>
          </a:p>
          <a:p>
            <a:endParaRPr lang="en-CN" dirty="0">
              <a:solidFill>
                <a:srgbClr val="032F62"/>
              </a:solidFill>
              <a:latin typeface="Consolas" panose="020B0609020204030204" pitchFamily="49" charset="0"/>
              <a:cs typeface="Consolas" panose="020B0609020204030204" pitchFamily="49" charset="0"/>
            </a:endParaRPr>
          </a:p>
          <a:p>
            <a:r>
              <a:rPr lang="en-CN" dirty="0">
                <a:solidFill>
                  <a:srgbClr val="D83949"/>
                </a:solidFill>
                <a:latin typeface="Consolas" panose="020B0609020204030204" pitchFamily="49" charset="0"/>
                <a:cs typeface="Consolas" panose="020B0609020204030204" pitchFamily="49" charset="0"/>
              </a:rPr>
              <a:t>int</a:t>
            </a:r>
            <a:r>
              <a:rPr lang="en-CN" dirty="0">
                <a:solidFill>
                  <a:srgbClr val="032F62"/>
                </a:solidFill>
                <a:latin typeface="Consolas" panose="020B0609020204030204" pitchFamily="49" charset="0"/>
                <a:cs typeface="Consolas" panose="020B0609020204030204" pitchFamily="49" charset="0"/>
              </a:rPr>
              <a:t> main(){</a:t>
            </a:r>
          </a:p>
          <a:p>
            <a:r>
              <a:rPr lang="en-CN" dirty="0">
                <a:solidFill>
                  <a:srgbClr val="032F62"/>
                </a:solidFill>
                <a:latin typeface="Consolas" panose="020B0609020204030204" pitchFamily="49" charset="0"/>
                <a:cs typeface="Consolas" panose="020B0609020204030204" pitchFamily="49" charset="0"/>
              </a:rPr>
              <a:t>    </a:t>
            </a:r>
            <a:r>
              <a:rPr lang="en-CN" dirty="0">
                <a:solidFill>
                  <a:srgbClr val="D83949"/>
                </a:solidFill>
                <a:latin typeface="Consolas" panose="020B0609020204030204" pitchFamily="49" charset="0"/>
                <a:cs typeface="Consolas" panose="020B0609020204030204" pitchFamily="49" charset="0"/>
              </a:rPr>
              <a:t>int</a:t>
            </a:r>
            <a:r>
              <a:rPr lang="en-CN" dirty="0">
                <a:solidFill>
                  <a:srgbClr val="032F62"/>
                </a:solidFill>
                <a:latin typeface="Consolas" panose="020B0609020204030204" pitchFamily="49" charset="0"/>
                <a:cs typeface="Consolas" panose="020B0609020204030204" pitchFamily="49" charset="0"/>
              </a:rPr>
              <a:t> a = 100;</a:t>
            </a:r>
          </a:p>
          <a:p>
            <a:r>
              <a:rPr lang="en-CN" dirty="0">
                <a:solidFill>
                  <a:srgbClr val="032F62"/>
                </a:solidFill>
                <a:latin typeface="Consolas" panose="020B0609020204030204" pitchFamily="49" charset="0"/>
                <a:cs typeface="Consolas" panose="020B0609020204030204" pitchFamily="49" charset="0"/>
              </a:rPr>
              <a:t>    swap(&amp;a, &amp;shared);</a:t>
            </a:r>
          </a:p>
          <a:p>
            <a:r>
              <a:rPr lang="en-CN" dirty="0">
                <a:solidFill>
                  <a:srgbClr val="032F62"/>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0E2E0190-B4A1-2D42-A323-70384E939D1A}"/>
              </a:ext>
            </a:extLst>
          </p:cNvPr>
          <p:cNvSpPr txBox="1"/>
          <p:nvPr/>
        </p:nvSpPr>
        <p:spPr>
          <a:xfrm>
            <a:off x="411453" y="4169351"/>
            <a:ext cx="3448919" cy="1754326"/>
          </a:xfrm>
          <a:prstGeom prst="rect">
            <a:avLst/>
          </a:prstGeom>
          <a:noFill/>
          <a:ln w="19050">
            <a:solidFill>
              <a:schemeClr val="dk1"/>
            </a:solidFill>
          </a:ln>
        </p:spPr>
        <p:txBody>
          <a:bodyPr wrap="square">
            <a:spAutoFit/>
          </a:bodyPr>
          <a:lstStyle/>
          <a:p>
            <a:r>
              <a:rPr lang="en-CN" dirty="0">
                <a:solidFill>
                  <a:srgbClr val="032F62"/>
                </a:solidFill>
                <a:latin typeface="Consolas" panose="020B0609020204030204" pitchFamily="49" charset="0"/>
                <a:cs typeface="Consolas" panose="020B0609020204030204" pitchFamily="49" charset="0"/>
              </a:rPr>
              <a:t>// b.c</a:t>
            </a:r>
          </a:p>
          <a:p>
            <a:r>
              <a:rPr lang="en-CN" dirty="0">
                <a:solidFill>
                  <a:srgbClr val="D83949"/>
                </a:solidFill>
                <a:latin typeface="Consolas" panose="020B0609020204030204" pitchFamily="49" charset="0"/>
                <a:cs typeface="Consolas" panose="020B0609020204030204" pitchFamily="49" charset="0"/>
              </a:rPr>
              <a:t>int</a:t>
            </a:r>
            <a:r>
              <a:rPr lang="en-CN" dirty="0">
                <a:solidFill>
                  <a:srgbClr val="032F62"/>
                </a:solidFill>
                <a:latin typeface="Consolas" panose="020B0609020204030204" pitchFamily="49" charset="0"/>
                <a:cs typeface="Consolas" panose="020B0609020204030204" pitchFamily="49" charset="0"/>
              </a:rPr>
              <a:t> shared = 1;</a:t>
            </a:r>
          </a:p>
          <a:p>
            <a:endParaRPr lang="en-CN" dirty="0">
              <a:solidFill>
                <a:srgbClr val="032F62"/>
              </a:solidFill>
              <a:latin typeface="Consolas" panose="020B0609020204030204" pitchFamily="49" charset="0"/>
              <a:cs typeface="Consolas" panose="020B0609020204030204" pitchFamily="49" charset="0"/>
            </a:endParaRPr>
          </a:p>
          <a:p>
            <a:r>
              <a:rPr lang="en-CN" dirty="0">
                <a:solidFill>
                  <a:srgbClr val="D83949"/>
                </a:solidFill>
                <a:latin typeface="Consolas" panose="020B0609020204030204" pitchFamily="49" charset="0"/>
                <a:cs typeface="Consolas" panose="020B0609020204030204" pitchFamily="49" charset="0"/>
              </a:rPr>
              <a:t>void </a:t>
            </a:r>
            <a:r>
              <a:rPr lang="en-CN" dirty="0">
                <a:solidFill>
                  <a:srgbClr val="032F62"/>
                </a:solidFill>
                <a:latin typeface="Consolas" panose="020B0609020204030204" pitchFamily="49" charset="0"/>
                <a:cs typeface="Consolas" panose="020B0609020204030204" pitchFamily="49" charset="0"/>
              </a:rPr>
              <a:t>swap(</a:t>
            </a:r>
            <a:r>
              <a:rPr lang="en-CN" dirty="0">
                <a:solidFill>
                  <a:srgbClr val="D83949"/>
                </a:solidFill>
                <a:latin typeface="Consolas" panose="020B0609020204030204" pitchFamily="49" charset="0"/>
                <a:cs typeface="Consolas" panose="020B0609020204030204" pitchFamily="49" charset="0"/>
              </a:rPr>
              <a:t>int *</a:t>
            </a:r>
            <a:r>
              <a:rPr lang="en-CN" dirty="0">
                <a:solidFill>
                  <a:srgbClr val="032F62"/>
                </a:solidFill>
                <a:latin typeface="Consolas" panose="020B0609020204030204" pitchFamily="49" charset="0"/>
                <a:cs typeface="Consolas" panose="020B0609020204030204" pitchFamily="49" charset="0"/>
              </a:rPr>
              <a:t>a, </a:t>
            </a:r>
            <a:r>
              <a:rPr lang="en-CN" dirty="0">
                <a:solidFill>
                  <a:srgbClr val="D83949"/>
                </a:solidFill>
                <a:latin typeface="Consolas" panose="020B0609020204030204" pitchFamily="49" charset="0"/>
                <a:cs typeface="Consolas" panose="020B0609020204030204" pitchFamily="49" charset="0"/>
              </a:rPr>
              <a:t>int *</a:t>
            </a:r>
            <a:r>
              <a:rPr lang="en-CN" dirty="0">
                <a:solidFill>
                  <a:srgbClr val="032F62"/>
                </a:solidFill>
                <a:latin typeface="Consolas" panose="020B0609020204030204" pitchFamily="49" charset="0"/>
                <a:cs typeface="Consolas" panose="020B0609020204030204" pitchFamily="49" charset="0"/>
              </a:rPr>
              <a:t>b){</a:t>
            </a:r>
          </a:p>
          <a:p>
            <a:r>
              <a:rPr lang="en-CN" dirty="0">
                <a:solidFill>
                  <a:srgbClr val="032F62"/>
                </a:solidFill>
                <a:latin typeface="Consolas" panose="020B0609020204030204" pitchFamily="49" charset="0"/>
                <a:cs typeface="Consolas" panose="020B0609020204030204" pitchFamily="49" charset="0"/>
              </a:rPr>
              <a:t>    *a ^= *b ^= *a ^= *b;</a:t>
            </a:r>
          </a:p>
          <a:p>
            <a:r>
              <a:rPr lang="en-CN" dirty="0">
                <a:solidFill>
                  <a:srgbClr val="032F62"/>
                </a:solidFill>
                <a:latin typeface="Consolas" panose="020B0609020204030204" pitchFamily="49" charset="0"/>
                <a:cs typeface="Consolas" panose="020B0609020204030204" pitchFamily="49" charset="0"/>
              </a:rPr>
              <a:t>}</a:t>
            </a:r>
          </a:p>
        </p:txBody>
      </p:sp>
      <p:sp>
        <p:nvSpPr>
          <p:cNvPr id="20" name="TextBox 19">
            <a:extLst>
              <a:ext uri="{FF2B5EF4-FFF2-40B4-BE49-F238E27FC236}">
                <a16:creationId xmlns:a16="http://schemas.microsoft.com/office/drawing/2014/main" id="{79A06FD8-62C4-EC48-A151-2A197C50E9A6}"/>
              </a:ext>
            </a:extLst>
          </p:cNvPr>
          <p:cNvSpPr txBox="1"/>
          <p:nvPr/>
        </p:nvSpPr>
        <p:spPr>
          <a:xfrm>
            <a:off x="4822529" y="5739011"/>
            <a:ext cx="5619646" cy="369332"/>
          </a:xfrm>
          <a:prstGeom prst="rect">
            <a:avLst/>
          </a:prstGeom>
          <a:noFill/>
        </p:spPr>
        <p:txBody>
          <a:bodyPr wrap="square">
            <a:spAutoFit/>
          </a:bodyPr>
          <a:lstStyle/>
          <a:p>
            <a:r>
              <a:rPr lang="zh-CN" altLang="en-US" dirty="0">
                <a:latin typeface="Calibri" panose="020F0502020204030204" pitchFamily="34" charset="0"/>
                <a:ea typeface="SimHei" panose="02010609060101010101" pitchFamily="49" charset="-122"/>
                <a:cs typeface="Calibri" panose="020F0502020204030204" pitchFamily="34" charset="0"/>
              </a:rPr>
              <a:t>这些信息都来自可重定位目标文件（</a:t>
            </a:r>
            <a:r>
              <a:rPr lang="en-US" altLang="zh-CN" dirty="0">
                <a:latin typeface="Consolas" panose="020B0609020204030204" pitchFamily="49" charset="0"/>
                <a:ea typeface="SimHei" panose="02010609060101010101" pitchFamily="49" charset="-122"/>
                <a:cs typeface="Consolas" panose="020B0609020204030204" pitchFamily="49" charset="0"/>
              </a:rPr>
              <a:t>.o</a:t>
            </a:r>
            <a:r>
              <a:rPr lang="zh-CN" altLang="en-US" dirty="0">
                <a:latin typeface="Calibri" panose="020F0502020204030204" pitchFamily="34" charset="0"/>
                <a:ea typeface="SimHei" panose="02010609060101010101" pitchFamily="49" charset="-122"/>
                <a:cs typeface="Calibri" panose="020F0502020204030204" pitchFamily="34" charset="0"/>
              </a:rPr>
              <a:t>）的</a:t>
            </a:r>
            <a:r>
              <a:rPr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符号表</a:t>
            </a:r>
            <a:endParaRPr lang="en-US" altLang="zh-CN" i="0" u="none" strike="noStrike" dirty="0">
              <a:solidFill>
                <a:srgbClr val="FF0000"/>
              </a:solidFill>
              <a:effectLst/>
              <a:latin typeface="Calibri" panose="020F0502020204030204" pitchFamily="34" charset="0"/>
              <a:ea typeface="SimHei" panose="02010609060101010101" pitchFamily="49" charset="-122"/>
              <a:cs typeface="Calibri" panose="020F0502020204030204" pitchFamily="34" charset="0"/>
            </a:endParaRPr>
          </a:p>
        </p:txBody>
      </p:sp>
      <p:sp>
        <p:nvSpPr>
          <p:cNvPr id="21" name="TextBox 20">
            <a:extLst>
              <a:ext uri="{FF2B5EF4-FFF2-40B4-BE49-F238E27FC236}">
                <a16:creationId xmlns:a16="http://schemas.microsoft.com/office/drawing/2014/main" id="{444D7EB3-C8A9-6A46-A009-6D9ECC799AD0}"/>
              </a:ext>
            </a:extLst>
          </p:cNvPr>
          <p:cNvSpPr txBox="1"/>
          <p:nvPr/>
        </p:nvSpPr>
        <p:spPr>
          <a:xfrm>
            <a:off x="268438" y="5870830"/>
            <a:ext cx="4411076" cy="8758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C</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的视角：声明？定义？引用？</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链接的视角：符号？</a:t>
            </a:r>
          </a:p>
        </p:txBody>
      </p:sp>
      <p:pic>
        <p:nvPicPr>
          <p:cNvPr id="27" name="Picture 26">
            <a:extLst>
              <a:ext uri="{FF2B5EF4-FFF2-40B4-BE49-F238E27FC236}">
                <a16:creationId xmlns:a16="http://schemas.microsoft.com/office/drawing/2014/main" id="{553EE989-F37A-1C4D-8713-3A89ECFC9C31}"/>
              </a:ext>
            </a:extLst>
          </p:cNvPr>
          <p:cNvPicPr>
            <a:picLocks noChangeAspect="1"/>
          </p:cNvPicPr>
          <p:nvPr/>
        </p:nvPicPr>
        <p:blipFill>
          <a:blip r:embed="rId2"/>
          <a:stretch>
            <a:fillRect/>
          </a:stretch>
        </p:blipFill>
        <p:spPr>
          <a:xfrm>
            <a:off x="4064953" y="1722011"/>
            <a:ext cx="7441247" cy="1772801"/>
          </a:xfrm>
          <a:prstGeom prst="rect">
            <a:avLst/>
          </a:prstGeom>
        </p:spPr>
      </p:pic>
      <p:pic>
        <p:nvPicPr>
          <p:cNvPr id="28" name="Picture 27">
            <a:extLst>
              <a:ext uri="{FF2B5EF4-FFF2-40B4-BE49-F238E27FC236}">
                <a16:creationId xmlns:a16="http://schemas.microsoft.com/office/drawing/2014/main" id="{E18DBCBF-3342-E94B-AE02-5DF0ACD69528}"/>
              </a:ext>
            </a:extLst>
          </p:cNvPr>
          <p:cNvPicPr>
            <a:picLocks noChangeAspect="1"/>
          </p:cNvPicPr>
          <p:nvPr/>
        </p:nvPicPr>
        <p:blipFill>
          <a:blip r:embed="rId3"/>
          <a:stretch>
            <a:fillRect/>
          </a:stretch>
        </p:blipFill>
        <p:spPr>
          <a:xfrm>
            <a:off x="4064953" y="4674057"/>
            <a:ext cx="6057900" cy="762000"/>
          </a:xfrm>
          <a:prstGeom prst="rect">
            <a:avLst/>
          </a:prstGeom>
        </p:spPr>
      </p:pic>
    </p:spTree>
    <p:extLst>
      <p:ext uri="{BB962C8B-B14F-4D97-AF65-F5344CB8AC3E}">
        <p14:creationId xmlns:p14="http://schemas.microsoft.com/office/powerpoint/2010/main" val="324579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8C9C7293-F103-D64C-AE53-5094C8270DC8}"/>
              </a:ext>
            </a:extLst>
          </p:cNvPr>
          <p:cNvSpPr txBox="1"/>
          <p:nvPr/>
        </p:nvSpPr>
        <p:spPr>
          <a:xfrm>
            <a:off x="268438" y="1232876"/>
            <a:ext cx="4025461"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rPr>
              <a:t>简介</a:t>
            </a:r>
            <a:endParaRPr kumimoji="1" lang="en-US" altLang="zh-CN"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背景知识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中的声明</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中的全局</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函数与链接器符号的关系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符号解析</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全局符号多重定义的处理规则</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ELF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文件格式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符号表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重定位</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引用重定位算法</a:t>
            </a:r>
          </a:p>
        </p:txBody>
      </p:sp>
      <p:sp>
        <p:nvSpPr>
          <p:cNvPr id="5" name="TextBox 4">
            <a:extLst>
              <a:ext uri="{FF2B5EF4-FFF2-40B4-BE49-F238E27FC236}">
                <a16:creationId xmlns:a16="http://schemas.microsoft.com/office/drawing/2014/main" id="{6BDBFE01-7738-664F-A44C-6DA883CBB37A}"/>
              </a:ext>
            </a:extLst>
          </p:cNvPr>
          <p:cNvSpPr txBox="1"/>
          <p:nvPr/>
        </p:nvSpPr>
        <p:spPr>
          <a:xfrm>
            <a:off x="4801937" y="1224586"/>
            <a:ext cx="3243196" cy="293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cs typeface="Calibri" panose="020F0502020204030204" pitchFamily="34" charset="0"/>
              </a:rPr>
              <a:t>可执行文件的加载</a:t>
            </a:r>
            <a:r>
              <a:rPr kumimoji="1" lang="zh-CN" altLang="en-CN" dirty="0">
                <a:latin typeface="SimHei" panose="02010609060101010101" pitchFamily="49" charset="-122"/>
                <a:ea typeface="SimHei" panose="02010609060101010101" pitchFamily="49" charset="-122"/>
                <a:cs typeface="Calibri" panose="020F0502020204030204" pitchFamily="34" charset="0"/>
              </a:rPr>
              <a:t>与执行</a:t>
            </a:r>
            <a:endParaRPr kumimoji="1" lang="en-US" altLang="zh-CN" dirty="0">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cs typeface="Calibri" panose="020F0502020204030204" pitchFamily="34" charset="0"/>
              </a:rPr>
              <a:t>静态库</a:t>
            </a:r>
            <a:endParaRPr kumimoji="1" lang="en-US" altLang="zh-CN" dirty="0">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基本概念</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静态库解析引用的算法</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SimHei" panose="02010609060101010101" pitchFamily="49" charset="-122"/>
                <a:ea typeface="SimHei" panose="02010609060101010101" pitchFamily="49" charset="-122"/>
                <a:cs typeface="Calibri" panose="020F0502020204030204" pitchFamily="34" charset="0"/>
              </a:rPr>
              <a:t>动态链接</a:t>
            </a:r>
            <a:endParaRPr kumimoji="1" lang="en-US" altLang="zh-CN" dirty="0">
              <a:solidFill>
                <a:prstClr val="black"/>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rPr>
              <a:t>共享库</a:t>
            </a:r>
            <a:endParaRPr kumimoji="1" lang="en-US" altLang="zh-CN"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rPr>
              <a:t>库打桩机制</a:t>
            </a:r>
            <a:endParaRPr kumimoji="1" lang="en-US" altLang="zh-CN"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150024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符号解析</a:t>
            </a:r>
          </a:p>
        </p:txBody>
      </p:sp>
      <p:sp>
        <p:nvSpPr>
          <p:cNvPr id="8" name="TextBox 7">
            <a:extLst>
              <a:ext uri="{FF2B5EF4-FFF2-40B4-BE49-F238E27FC236}">
                <a16:creationId xmlns:a16="http://schemas.microsoft.com/office/drawing/2014/main" id="{1032E438-ED82-794F-AE1B-344BBB8E2A92}"/>
              </a:ext>
            </a:extLst>
          </p:cNvPr>
          <p:cNvSpPr txBox="1"/>
          <p:nvPr/>
        </p:nvSpPr>
        <p:spPr>
          <a:xfrm>
            <a:off x="268438" y="1818092"/>
            <a:ext cx="8674902"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检查每一个</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符号引用</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判断是局部符号还是全局</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a:t>
            </a:r>
            <a:endPar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如果是局部符号的引用，则必然已经有定义了，</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continue</a:t>
            </a:r>
          </a:p>
          <a:p>
            <a:pPr marL="1200150" lvl="2"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因为</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引用和定义只可能在同一文件</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模块中</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局部静态变量</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可以有多个定义，</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不同定义在符号表中的符号不同</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如果是全局符号的引用，则搜索所有输入文件，查找该符号引用的</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定义</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没有找到定义：</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error</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找到一个定义：</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fine</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找到多个定义：</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多重定义</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，需要选一个定义进行关联</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注意：先判断是不是局部符号</a:t>
            </a:r>
          </a:p>
        </p:txBody>
      </p:sp>
      <p:sp>
        <p:nvSpPr>
          <p:cNvPr id="18" name="Rectangle 17">
            <a:extLst>
              <a:ext uri="{FF2B5EF4-FFF2-40B4-BE49-F238E27FC236}">
                <a16:creationId xmlns:a16="http://schemas.microsoft.com/office/drawing/2014/main" id="{B0AF1B47-A0A6-314D-963F-1F0E7D326C79}"/>
              </a:ext>
            </a:extLst>
          </p:cNvPr>
          <p:cNvSpPr/>
          <p:nvPr/>
        </p:nvSpPr>
        <p:spPr>
          <a:xfrm>
            <a:off x="470263" y="1294707"/>
            <a:ext cx="9886520"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ysClr val="windowText" lastClr="000000"/>
                </a:solidFill>
                <a:latin typeface="KaiTi" panose="02010609060101010101" pitchFamily="49" charset="-122"/>
                <a:ea typeface="KaiTi" panose="02010609060101010101" pitchFamily="49" charset="-122"/>
              </a:rPr>
              <a:t>链接器将</a:t>
            </a:r>
            <a:r>
              <a:rPr kumimoji="1" lang="zh-CN" altLang="en-US" sz="2000" dirty="0">
                <a:solidFill>
                  <a:srgbClr val="FF0000"/>
                </a:solidFill>
                <a:latin typeface="KaiTi" panose="02010609060101010101" pitchFamily="49" charset="-122"/>
                <a:ea typeface="KaiTi" panose="02010609060101010101" pitchFamily="49" charset="-122"/>
              </a:rPr>
              <a:t>每个符号引用</a:t>
            </a:r>
            <a:r>
              <a:rPr kumimoji="1" lang="zh-CN" altLang="en-US" sz="2000" dirty="0">
                <a:solidFill>
                  <a:sysClr val="windowText" lastClr="000000"/>
                </a:solidFill>
                <a:latin typeface="KaiTi" panose="02010609060101010101" pitchFamily="49" charset="-122"/>
                <a:ea typeface="KaiTi" panose="02010609060101010101" pitchFamily="49" charset="-122"/>
              </a:rPr>
              <a:t>和输入文件（</a:t>
            </a:r>
            <a:r>
              <a:rPr kumimoji="1" lang="en-US" altLang="zh-CN" sz="2000" dirty="0">
                <a:solidFill>
                  <a:sysClr val="windowText" lastClr="000000"/>
                </a:solidFill>
                <a:latin typeface="Consolas" panose="020B0609020204030204" pitchFamily="49" charset="0"/>
                <a:ea typeface="KaiTi" panose="02010609060101010101" pitchFamily="49" charset="-122"/>
                <a:cs typeface="Consolas" panose="020B0609020204030204" pitchFamily="49" charset="0"/>
              </a:rPr>
              <a:t>.o</a:t>
            </a:r>
            <a:r>
              <a:rPr kumimoji="1" lang="zh-CN" altLang="en-US" sz="2000" dirty="0">
                <a:solidFill>
                  <a:sysClr val="windowText" lastClr="000000"/>
                </a:solidFill>
                <a:latin typeface="KaiTi" panose="02010609060101010101" pitchFamily="49" charset="-122"/>
                <a:ea typeface="KaiTi" panose="02010609060101010101" pitchFamily="49" charset="-122"/>
              </a:rPr>
              <a:t>）中的</a:t>
            </a:r>
            <a:r>
              <a:rPr kumimoji="1" lang="zh-CN" altLang="en-US" sz="2000" dirty="0">
                <a:solidFill>
                  <a:srgbClr val="FF0000"/>
                </a:solidFill>
                <a:latin typeface="KaiTi" panose="02010609060101010101" pitchFamily="49" charset="-122"/>
                <a:ea typeface="KaiTi" panose="02010609060101010101" pitchFamily="49" charset="-122"/>
              </a:rPr>
              <a:t>一个符号定义</a:t>
            </a:r>
            <a:r>
              <a:rPr kumimoji="1" lang="zh-CN" altLang="en-US" sz="2000" dirty="0">
                <a:solidFill>
                  <a:sysClr val="windowText" lastClr="000000"/>
                </a:solidFill>
                <a:latin typeface="KaiTi" panose="02010609060101010101" pitchFamily="49" charset="-122"/>
                <a:ea typeface="KaiTi" panose="02010609060101010101" pitchFamily="49" charset="-122"/>
              </a:rPr>
              <a:t>关联起来的过程</a:t>
            </a:r>
          </a:p>
        </p:txBody>
      </p:sp>
      <p:sp>
        <p:nvSpPr>
          <p:cNvPr id="19" name="Rectangle 18">
            <a:extLst>
              <a:ext uri="{FF2B5EF4-FFF2-40B4-BE49-F238E27FC236}">
                <a16:creationId xmlns:a16="http://schemas.microsoft.com/office/drawing/2014/main" id="{D760F062-DFB9-D449-9453-6C3B664A8F51}"/>
              </a:ext>
            </a:extLst>
          </p:cNvPr>
          <p:cNvSpPr/>
          <p:nvPr/>
        </p:nvSpPr>
        <p:spPr>
          <a:xfrm>
            <a:off x="409304" y="1294707"/>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17945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符号解析</a:t>
            </a:r>
          </a:p>
        </p:txBody>
      </p:sp>
      <p:sp>
        <p:nvSpPr>
          <p:cNvPr id="18" name="Rectangle 17">
            <a:extLst>
              <a:ext uri="{FF2B5EF4-FFF2-40B4-BE49-F238E27FC236}">
                <a16:creationId xmlns:a16="http://schemas.microsoft.com/office/drawing/2014/main" id="{B0AF1B47-A0A6-314D-963F-1F0E7D326C79}"/>
              </a:ext>
            </a:extLst>
          </p:cNvPr>
          <p:cNvSpPr/>
          <p:nvPr/>
        </p:nvSpPr>
        <p:spPr>
          <a:xfrm>
            <a:off x="470263" y="1294707"/>
            <a:ext cx="9886520"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ysClr val="windowText" lastClr="000000"/>
                </a:solidFill>
                <a:latin typeface="KaiTi" panose="02010609060101010101" pitchFamily="49" charset="-122"/>
                <a:ea typeface="KaiTi" panose="02010609060101010101" pitchFamily="49" charset="-122"/>
              </a:rPr>
              <a:t>链接器将</a:t>
            </a:r>
            <a:r>
              <a:rPr kumimoji="1" lang="zh-CN" altLang="en-US" sz="2000" dirty="0">
                <a:solidFill>
                  <a:srgbClr val="FF0000"/>
                </a:solidFill>
                <a:latin typeface="KaiTi" panose="02010609060101010101" pitchFamily="49" charset="-122"/>
                <a:ea typeface="KaiTi" panose="02010609060101010101" pitchFamily="49" charset="-122"/>
              </a:rPr>
              <a:t>每个符号引用</a:t>
            </a:r>
            <a:r>
              <a:rPr kumimoji="1" lang="zh-CN" altLang="en-US" sz="2000" dirty="0">
                <a:solidFill>
                  <a:sysClr val="windowText" lastClr="000000"/>
                </a:solidFill>
                <a:latin typeface="KaiTi" panose="02010609060101010101" pitchFamily="49" charset="-122"/>
                <a:ea typeface="KaiTi" panose="02010609060101010101" pitchFamily="49" charset="-122"/>
              </a:rPr>
              <a:t>和输入文件（</a:t>
            </a:r>
            <a:r>
              <a:rPr kumimoji="1" lang="en-US" altLang="zh-CN" sz="2000" dirty="0">
                <a:solidFill>
                  <a:sysClr val="windowText" lastClr="000000"/>
                </a:solidFill>
                <a:latin typeface="Consolas" panose="020B0609020204030204" pitchFamily="49" charset="0"/>
                <a:ea typeface="KaiTi" panose="02010609060101010101" pitchFamily="49" charset="-122"/>
                <a:cs typeface="Consolas" panose="020B0609020204030204" pitchFamily="49" charset="0"/>
              </a:rPr>
              <a:t>.o</a:t>
            </a:r>
            <a:r>
              <a:rPr kumimoji="1" lang="zh-CN" altLang="en-US" sz="2000" dirty="0">
                <a:solidFill>
                  <a:sysClr val="windowText" lastClr="000000"/>
                </a:solidFill>
                <a:latin typeface="KaiTi" panose="02010609060101010101" pitchFamily="49" charset="-122"/>
                <a:ea typeface="KaiTi" panose="02010609060101010101" pitchFamily="49" charset="-122"/>
              </a:rPr>
              <a:t>）中的</a:t>
            </a:r>
            <a:r>
              <a:rPr kumimoji="1" lang="zh-CN" altLang="en-US" sz="2000" dirty="0">
                <a:solidFill>
                  <a:srgbClr val="FF0000"/>
                </a:solidFill>
                <a:latin typeface="KaiTi" panose="02010609060101010101" pitchFamily="49" charset="-122"/>
                <a:ea typeface="KaiTi" panose="02010609060101010101" pitchFamily="49" charset="-122"/>
              </a:rPr>
              <a:t>一个符号定义</a:t>
            </a:r>
            <a:r>
              <a:rPr kumimoji="1" lang="zh-CN" altLang="en-US" sz="2000" dirty="0">
                <a:solidFill>
                  <a:sysClr val="windowText" lastClr="000000"/>
                </a:solidFill>
                <a:latin typeface="KaiTi" panose="02010609060101010101" pitchFamily="49" charset="-122"/>
                <a:ea typeface="KaiTi" panose="02010609060101010101" pitchFamily="49" charset="-122"/>
              </a:rPr>
              <a:t>关联起来的过程</a:t>
            </a:r>
          </a:p>
        </p:txBody>
      </p:sp>
      <p:sp>
        <p:nvSpPr>
          <p:cNvPr id="19" name="Rectangle 18">
            <a:extLst>
              <a:ext uri="{FF2B5EF4-FFF2-40B4-BE49-F238E27FC236}">
                <a16:creationId xmlns:a16="http://schemas.microsoft.com/office/drawing/2014/main" id="{D760F062-DFB9-D449-9453-6C3B664A8F51}"/>
              </a:ext>
            </a:extLst>
          </p:cNvPr>
          <p:cNvSpPr/>
          <p:nvPr/>
        </p:nvSpPr>
        <p:spPr>
          <a:xfrm>
            <a:off x="409304" y="1294707"/>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TextBox 6">
            <a:extLst>
              <a:ext uri="{FF2B5EF4-FFF2-40B4-BE49-F238E27FC236}">
                <a16:creationId xmlns:a16="http://schemas.microsoft.com/office/drawing/2014/main" id="{E429772E-9269-E84D-BCD6-C183EEAE4D32}"/>
              </a:ext>
            </a:extLst>
          </p:cNvPr>
          <p:cNvSpPr txBox="1"/>
          <p:nvPr/>
        </p:nvSpPr>
        <p:spPr>
          <a:xfrm>
            <a:off x="268437" y="1744940"/>
            <a:ext cx="10088345" cy="3784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全局符号多重定义</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的处理规则</a:t>
            </a:r>
            <a:endPar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对</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全局符号定义</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指定优先级：强</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弱符号</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强符号：</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函数</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符号</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和</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已经初始化的全局变量符号</a:t>
            </a:r>
            <a:endPar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弱符号：</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未初始化的全局变量符号</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1200150" lvl="2" indent="-285750">
              <a:lnSpc>
                <a:spcPct val="150000"/>
              </a:lnSpc>
              <a:buFont typeface="Arial" panose="020B0604020202020204" pitchFamily="34" charset="0"/>
              <a:buChar char="•"/>
            </a:pPr>
            <a:r>
              <a:rPr kumimoji="1" lang="zh-CN" altLang="en-US" u="sng" dirty="0">
                <a:solidFill>
                  <a:schemeClr val="accent1"/>
                </a:solidFill>
                <a:latin typeface="Calibri" panose="020F0502020204030204" pitchFamily="34" charset="0"/>
                <a:ea typeface="SimHei" panose="02010609060101010101" pitchFamily="49" charset="-122"/>
                <a:cs typeface="Calibri" panose="020F0502020204030204" pitchFamily="34" charset="0"/>
              </a:rPr>
              <a:t>输入给链接器的</a:t>
            </a:r>
            <a:r>
              <a:rPr kumimoji="1" lang="en-US" altLang="zh-CN" sz="1800" u="sng" dirty="0">
                <a:solidFill>
                  <a:schemeClr val="accent1"/>
                </a:solidFill>
                <a:latin typeface="Consolas" panose="020B0609020204030204" pitchFamily="49" charset="0"/>
                <a:ea typeface="KaiTi" panose="02010609060101010101" pitchFamily="49" charset="-122"/>
                <a:cs typeface="Consolas" panose="020B0609020204030204" pitchFamily="49" charset="0"/>
              </a:rPr>
              <a:t>.o</a:t>
            </a:r>
            <a:r>
              <a:rPr kumimoji="1" lang="zh-CN" altLang="en-US" u="sng" dirty="0">
                <a:solidFill>
                  <a:schemeClr val="accent1"/>
                </a:solidFill>
                <a:latin typeface="SimHei" panose="02010609060101010101" pitchFamily="49" charset="-122"/>
                <a:ea typeface="SimHei" panose="02010609060101010101" pitchFamily="49" charset="-122"/>
                <a:cs typeface="Consolas" panose="020B0609020204030204" pitchFamily="49" charset="0"/>
              </a:rPr>
              <a:t>文件应当使链接器能够区分强符号和弱符号</a:t>
            </a:r>
            <a:endParaRPr kumimoji="1" lang="zh-CN" altLang="en-US" b="0" i="0" u="sng" strike="noStrike" kern="1200" cap="none" spc="0" normalizeH="0" baseline="0" noProof="0" dirty="0">
              <a:ln>
                <a:noFill/>
              </a:ln>
              <a:solidFill>
                <a:schemeClr val="accent1"/>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3</a:t>
            </a:r>
            <a:r>
              <a:rPr kumimoji="1" lang="zh-CN" altLang="en-US" b="0" i="0" u="none" strike="noStrike" kern="1200" cap="none" spc="0" normalizeH="0" baseline="0" noProof="0" dirty="0">
                <a:ln>
                  <a:noFill/>
                </a:ln>
                <a:solidFill>
                  <a:srgbClr val="FF0000"/>
                </a:solidFill>
                <a:effectLst/>
                <a:uLnTx/>
                <a:uFillTx/>
                <a:latin typeface="Calibri" panose="020F0502020204030204" pitchFamily="34" charset="0"/>
                <a:ea typeface="SimHei" panose="02010609060101010101" pitchFamily="49" charset="-122"/>
                <a:cs typeface="Calibri" panose="020F0502020204030204" pitchFamily="34" charset="0"/>
              </a:rPr>
              <a:t>条规则</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不允许有多个同名的强符号</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优先选强符号</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如果都是弱符号，则任意选一个</a:t>
            </a:r>
          </a:p>
        </p:txBody>
      </p:sp>
    </p:spTree>
    <p:extLst>
      <p:ext uri="{BB962C8B-B14F-4D97-AF65-F5344CB8AC3E}">
        <p14:creationId xmlns:p14="http://schemas.microsoft.com/office/powerpoint/2010/main" val="8456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89360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符号解析：</a:t>
            </a:r>
            <a:r>
              <a:rPr kumimoji="1" lang="zh-CN" altLang="en-US" sz="32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局部符号的引用</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6EF3AAC2-2771-4040-A50D-593B0DE33AF5}"/>
              </a:ext>
            </a:extLst>
          </p:cNvPr>
          <p:cNvPicPr>
            <a:picLocks noChangeAspect="1"/>
          </p:cNvPicPr>
          <p:nvPr/>
        </p:nvPicPr>
        <p:blipFill>
          <a:blip r:embed="rId2"/>
          <a:stretch>
            <a:fillRect/>
          </a:stretch>
        </p:blipFill>
        <p:spPr>
          <a:xfrm>
            <a:off x="2758804" y="1695049"/>
            <a:ext cx="3365257" cy="4260850"/>
          </a:xfrm>
          <a:prstGeom prst="rect">
            <a:avLst/>
          </a:prstGeom>
        </p:spPr>
      </p:pic>
      <p:pic>
        <p:nvPicPr>
          <p:cNvPr id="3" name="Picture 2">
            <a:extLst>
              <a:ext uri="{FF2B5EF4-FFF2-40B4-BE49-F238E27FC236}">
                <a16:creationId xmlns:a16="http://schemas.microsoft.com/office/drawing/2014/main" id="{F3AF2288-9EDA-FF4C-966C-0C4A0CFEB70F}"/>
              </a:ext>
            </a:extLst>
          </p:cNvPr>
          <p:cNvPicPr>
            <a:picLocks noChangeAspect="1"/>
          </p:cNvPicPr>
          <p:nvPr/>
        </p:nvPicPr>
        <p:blipFill>
          <a:blip r:embed="rId3"/>
          <a:stretch>
            <a:fillRect/>
          </a:stretch>
        </p:blipFill>
        <p:spPr>
          <a:xfrm>
            <a:off x="6406123" y="3488146"/>
            <a:ext cx="3408680" cy="774700"/>
          </a:xfrm>
          <a:prstGeom prst="rect">
            <a:avLst/>
          </a:prstGeom>
        </p:spPr>
      </p:pic>
      <p:cxnSp>
        <p:nvCxnSpPr>
          <p:cNvPr id="15" name="Straight Arrow Connector 14">
            <a:extLst>
              <a:ext uri="{FF2B5EF4-FFF2-40B4-BE49-F238E27FC236}">
                <a16:creationId xmlns:a16="http://schemas.microsoft.com/office/drawing/2014/main" id="{5E5217BA-D5AA-9544-AA4A-8BB1C4011D5E}"/>
              </a:ext>
            </a:extLst>
          </p:cNvPr>
          <p:cNvCxnSpPr>
            <a:cxnSpLocks/>
          </p:cNvCxnSpPr>
          <p:nvPr/>
        </p:nvCxnSpPr>
        <p:spPr>
          <a:xfrm flipV="1">
            <a:off x="4445001" y="2781300"/>
            <a:ext cx="457199" cy="1524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CC6379D5-729A-114E-887F-8DC4A4F91EB3}"/>
              </a:ext>
            </a:extLst>
          </p:cNvPr>
          <p:cNvCxnSpPr>
            <a:cxnSpLocks/>
          </p:cNvCxnSpPr>
          <p:nvPr/>
        </p:nvCxnSpPr>
        <p:spPr>
          <a:xfrm flipV="1">
            <a:off x="4445000" y="4135846"/>
            <a:ext cx="457199" cy="1524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F85BCAC6-11CF-F046-AEBC-CB641E934A67}"/>
              </a:ext>
            </a:extLst>
          </p:cNvPr>
          <p:cNvCxnSpPr>
            <a:cxnSpLocks/>
          </p:cNvCxnSpPr>
          <p:nvPr/>
        </p:nvCxnSpPr>
        <p:spPr>
          <a:xfrm flipV="1">
            <a:off x="4441432" y="2065127"/>
            <a:ext cx="0" cy="324416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8134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29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519510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符号解析：全局符号的引用</a:t>
            </a:r>
          </a:p>
        </p:txBody>
      </p:sp>
      <p:sp>
        <p:nvSpPr>
          <p:cNvPr id="7" name="TextBox 6">
            <a:extLst>
              <a:ext uri="{FF2B5EF4-FFF2-40B4-BE49-F238E27FC236}">
                <a16:creationId xmlns:a16="http://schemas.microsoft.com/office/drawing/2014/main" id="{82043FEB-9569-7B41-B5A1-D0844B50177A}"/>
              </a:ext>
            </a:extLst>
          </p:cNvPr>
          <p:cNvSpPr txBox="1"/>
          <p:nvPr/>
        </p:nvSpPr>
        <p:spPr>
          <a:xfrm>
            <a:off x="409304" y="1474176"/>
            <a:ext cx="3448919" cy="2862322"/>
          </a:xfrm>
          <a:prstGeom prst="rect">
            <a:avLst/>
          </a:prstGeom>
          <a:noFill/>
          <a:ln w="19050">
            <a:solidFill>
              <a:schemeClr val="dk1"/>
            </a:solidFill>
          </a:ln>
        </p:spPr>
        <p:txBody>
          <a:bodyPr wrap="square">
            <a:spAutoFit/>
          </a:bodyPr>
          <a:lstStyle/>
          <a:p>
            <a:r>
              <a:rPr lang="en-CN" dirty="0">
                <a:solidFill>
                  <a:srgbClr val="032F62"/>
                </a:solidFill>
                <a:latin typeface="Consolas" panose="020B0609020204030204" pitchFamily="49" charset="0"/>
                <a:cs typeface="Consolas" panose="020B0609020204030204" pitchFamily="49" charset="0"/>
              </a:rPr>
              <a:t>// a.c</a:t>
            </a:r>
          </a:p>
          <a:p>
            <a:r>
              <a:rPr lang="en-CN" dirty="0">
                <a:solidFill>
                  <a:srgbClr val="D83949"/>
                </a:solidFill>
                <a:latin typeface="Consolas" panose="020B0609020204030204" pitchFamily="49" charset="0"/>
                <a:cs typeface="Consolas" panose="020B0609020204030204" pitchFamily="49" charset="0"/>
              </a:rPr>
              <a:t>extern int</a:t>
            </a:r>
            <a:r>
              <a:rPr lang="en-CN" dirty="0">
                <a:solidFill>
                  <a:srgbClr val="032F62"/>
                </a:solidFill>
                <a:latin typeface="Consolas" panose="020B0609020204030204" pitchFamily="49" charset="0"/>
                <a:cs typeface="Consolas" panose="020B0609020204030204" pitchFamily="49" charset="0"/>
              </a:rPr>
              <a:t> shared;</a:t>
            </a:r>
          </a:p>
          <a:p>
            <a:r>
              <a:rPr lang="en-US" dirty="0">
                <a:solidFill>
                  <a:srgbClr val="D73949"/>
                </a:solidFill>
                <a:latin typeface="Consolas" panose="020B0609020204030204" pitchFamily="49" charset="0"/>
                <a:cs typeface="Consolas" panose="020B0609020204030204" pitchFamily="49" charset="0"/>
              </a:rPr>
              <a:t>extern int</a:t>
            </a:r>
            <a:r>
              <a:rPr lang="en-US" dirty="0">
                <a:solidFill>
                  <a:srgbClr val="032F62"/>
                </a:solidFill>
                <a:latin typeface="Consolas" panose="020B0609020204030204" pitchFamily="49" charset="0"/>
                <a:cs typeface="Consolas" panose="020B0609020204030204" pitchFamily="49" charset="0"/>
              </a:rPr>
              <a:t> unused_var1;</a:t>
            </a:r>
            <a:endParaRPr lang="en-CN" dirty="0">
              <a:solidFill>
                <a:srgbClr val="032F62"/>
              </a:solidFill>
              <a:latin typeface="Consolas" panose="020B0609020204030204" pitchFamily="49" charset="0"/>
              <a:cs typeface="Consolas" panose="020B0609020204030204" pitchFamily="49" charset="0"/>
            </a:endParaRPr>
          </a:p>
          <a:p>
            <a:r>
              <a:rPr lang="en-CN" dirty="0">
                <a:solidFill>
                  <a:srgbClr val="D73949"/>
                </a:solidFill>
                <a:latin typeface="Consolas" panose="020B0609020204030204" pitchFamily="49" charset="0"/>
                <a:cs typeface="Consolas" panose="020B0609020204030204" pitchFamily="49" charset="0"/>
              </a:rPr>
              <a:t>int</a:t>
            </a:r>
            <a:r>
              <a:rPr lang="zh-CN" altLang="en-US" dirty="0">
                <a:solidFill>
                  <a:srgbClr val="032F62"/>
                </a:solidFill>
                <a:latin typeface="Consolas" panose="020B0609020204030204" pitchFamily="49" charset="0"/>
                <a:cs typeface="Consolas" panose="020B0609020204030204" pitchFamily="49" charset="0"/>
              </a:rPr>
              <a:t> </a:t>
            </a:r>
            <a:r>
              <a:rPr lang="en-US" altLang="zh-CN" dirty="0" err="1">
                <a:solidFill>
                  <a:srgbClr val="032F62"/>
                </a:solidFill>
                <a:latin typeface="Consolas" panose="020B0609020204030204" pitchFamily="49" charset="0"/>
                <a:cs typeface="Consolas" panose="020B0609020204030204" pitchFamily="49" charset="0"/>
              </a:rPr>
              <a:t>unused_func</a:t>
            </a:r>
            <a:r>
              <a:rPr lang="en-US" altLang="zh-CN" dirty="0">
                <a:solidFill>
                  <a:srgbClr val="032F62"/>
                </a:solidFill>
                <a:latin typeface="Consolas" panose="020B0609020204030204" pitchFamily="49" charset="0"/>
                <a:cs typeface="Consolas" panose="020B0609020204030204" pitchFamily="49" charset="0"/>
              </a:rPr>
              <a:t>();</a:t>
            </a:r>
          </a:p>
          <a:p>
            <a:r>
              <a:rPr lang="en-US" altLang="zh-CN" dirty="0">
                <a:solidFill>
                  <a:srgbClr val="D73949"/>
                </a:solidFill>
                <a:latin typeface="Consolas" panose="020B0609020204030204" pitchFamily="49" charset="0"/>
                <a:cs typeface="Consolas" panose="020B0609020204030204" pitchFamily="49" charset="0"/>
              </a:rPr>
              <a:t>int</a:t>
            </a:r>
            <a:r>
              <a:rPr lang="en-US" altLang="zh-CN" dirty="0">
                <a:solidFill>
                  <a:srgbClr val="032F62"/>
                </a:solidFill>
                <a:latin typeface="Consolas" panose="020B0609020204030204" pitchFamily="49" charset="0"/>
                <a:cs typeface="Consolas" panose="020B0609020204030204" pitchFamily="49" charset="0"/>
              </a:rPr>
              <a:t> unused_var2;</a:t>
            </a:r>
          </a:p>
          <a:p>
            <a:endParaRPr lang="en-CN" dirty="0">
              <a:solidFill>
                <a:srgbClr val="032F62"/>
              </a:solidFill>
              <a:latin typeface="Consolas" panose="020B0609020204030204" pitchFamily="49" charset="0"/>
              <a:cs typeface="Consolas" panose="020B0609020204030204" pitchFamily="49" charset="0"/>
            </a:endParaRPr>
          </a:p>
          <a:p>
            <a:r>
              <a:rPr lang="en-CN" dirty="0">
                <a:solidFill>
                  <a:srgbClr val="D83949"/>
                </a:solidFill>
                <a:latin typeface="Consolas" panose="020B0609020204030204" pitchFamily="49" charset="0"/>
                <a:cs typeface="Consolas" panose="020B0609020204030204" pitchFamily="49" charset="0"/>
              </a:rPr>
              <a:t>int</a:t>
            </a:r>
            <a:r>
              <a:rPr lang="en-CN" dirty="0">
                <a:solidFill>
                  <a:srgbClr val="032F62"/>
                </a:solidFill>
                <a:latin typeface="Consolas" panose="020B0609020204030204" pitchFamily="49" charset="0"/>
                <a:cs typeface="Consolas" panose="020B0609020204030204" pitchFamily="49" charset="0"/>
              </a:rPr>
              <a:t> main(){</a:t>
            </a:r>
          </a:p>
          <a:p>
            <a:r>
              <a:rPr lang="en-CN" dirty="0">
                <a:solidFill>
                  <a:srgbClr val="032F62"/>
                </a:solidFill>
                <a:latin typeface="Consolas" panose="020B0609020204030204" pitchFamily="49" charset="0"/>
                <a:cs typeface="Consolas" panose="020B0609020204030204" pitchFamily="49" charset="0"/>
              </a:rPr>
              <a:t>    </a:t>
            </a:r>
            <a:r>
              <a:rPr lang="en-CN" dirty="0">
                <a:solidFill>
                  <a:srgbClr val="D83949"/>
                </a:solidFill>
                <a:latin typeface="Consolas" panose="020B0609020204030204" pitchFamily="49" charset="0"/>
                <a:cs typeface="Consolas" panose="020B0609020204030204" pitchFamily="49" charset="0"/>
              </a:rPr>
              <a:t>int</a:t>
            </a:r>
            <a:r>
              <a:rPr lang="en-CN" dirty="0">
                <a:solidFill>
                  <a:srgbClr val="032F62"/>
                </a:solidFill>
                <a:latin typeface="Consolas" panose="020B0609020204030204" pitchFamily="49" charset="0"/>
                <a:cs typeface="Consolas" panose="020B0609020204030204" pitchFamily="49" charset="0"/>
              </a:rPr>
              <a:t> a = 100;</a:t>
            </a:r>
          </a:p>
          <a:p>
            <a:r>
              <a:rPr lang="en-CN" dirty="0">
                <a:solidFill>
                  <a:srgbClr val="032F62"/>
                </a:solidFill>
                <a:latin typeface="Consolas" panose="020B0609020204030204" pitchFamily="49" charset="0"/>
                <a:cs typeface="Consolas" panose="020B0609020204030204" pitchFamily="49" charset="0"/>
              </a:rPr>
              <a:t>    swap(&amp;a, &amp;shared);</a:t>
            </a:r>
          </a:p>
          <a:p>
            <a:r>
              <a:rPr lang="en-CN" dirty="0">
                <a:solidFill>
                  <a:srgbClr val="032F62"/>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F621798B-4C03-6F4B-B7C2-95BD17179323}"/>
              </a:ext>
            </a:extLst>
          </p:cNvPr>
          <p:cNvSpPr txBox="1"/>
          <p:nvPr/>
        </p:nvSpPr>
        <p:spPr>
          <a:xfrm>
            <a:off x="409304" y="4410651"/>
            <a:ext cx="3448919" cy="1754326"/>
          </a:xfrm>
          <a:prstGeom prst="rect">
            <a:avLst/>
          </a:prstGeom>
          <a:noFill/>
          <a:ln w="19050">
            <a:solidFill>
              <a:schemeClr val="dk1"/>
            </a:solidFill>
          </a:ln>
        </p:spPr>
        <p:txBody>
          <a:bodyPr wrap="square">
            <a:spAutoFit/>
          </a:bodyPr>
          <a:lstStyle/>
          <a:p>
            <a:r>
              <a:rPr lang="en-CN" dirty="0">
                <a:solidFill>
                  <a:srgbClr val="032F62"/>
                </a:solidFill>
                <a:latin typeface="Consolas" panose="020B0609020204030204" pitchFamily="49" charset="0"/>
                <a:cs typeface="Consolas" panose="020B0609020204030204" pitchFamily="49" charset="0"/>
              </a:rPr>
              <a:t>// b.c</a:t>
            </a:r>
          </a:p>
          <a:p>
            <a:r>
              <a:rPr lang="en-CN" dirty="0">
                <a:solidFill>
                  <a:srgbClr val="D83949"/>
                </a:solidFill>
                <a:latin typeface="Consolas" panose="020B0609020204030204" pitchFamily="49" charset="0"/>
                <a:cs typeface="Consolas" panose="020B0609020204030204" pitchFamily="49" charset="0"/>
              </a:rPr>
              <a:t>int</a:t>
            </a:r>
            <a:r>
              <a:rPr lang="en-CN" dirty="0">
                <a:solidFill>
                  <a:srgbClr val="032F62"/>
                </a:solidFill>
                <a:latin typeface="Consolas" panose="020B0609020204030204" pitchFamily="49" charset="0"/>
                <a:cs typeface="Consolas" panose="020B0609020204030204" pitchFamily="49" charset="0"/>
              </a:rPr>
              <a:t> shared = 1;</a:t>
            </a:r>
          </a:p>
          <a:p>
            <a:endParaRPr lang="en-CN" dirty="0">
              <a:solidFill>
                <a:srgbClr val="032F62"/>
              </a:solidFill>
              <a:latin typeface="Consolas" panose="020B0609020204030204" pitchFamily="49" charset="0"/>
              <a:cs typeface="Consolas" panose="020B0609020204030204" pitchFamily="49" charset="0"/>
            </a:endParaRPr>
          </a:p>
          <a:p>
            <a:r>
              <a:rPr lang="en-CN" dirty="0">
                <a:solidFill>
                  <a:srgbClr val="D83949"/>
                </a:solidFill>
                <a:latin typeface="Consolas" panose="020B0609020204030204" pitchFamily="49" charset="0"/>
                <a:cs typeface="Consolas" panose="020B0609020204030204" pitchFamily="49" charset="0"/>
              </a:rPr>
              <a:t>void </a:t>
            </a:r>
            <a:r>
              <a:rPr lang="en-CN" dirty="0">
                <a:solidFill>
                  <a:srgbClr val="032F62"/>
                </a:solidFill>
                <a:latin typeface="Consolas" panose="020B0609020204030204" pitchFamily="49" charset="0"/>
                <a:cs typeface="Consolas" panose="020B0609020204030204" pitchFamily="49" charset="0"/>
              </a:rPr>
              <a:t>swap(</a:t>
            </a:r>
            <a:r>
              <a:rPr lang="en-CN" dirty="0">
                <a:solidFill>
                  <a:srgbClr val="D83949"/>
                </a:solidFill>
                <a:latin typeface="Consolas" panose="020B0609020204030204" pitchFamily="49" charset="0"/>
                <a:cs typeface="Consolas" panose="020B0609020204030204" pitchFamily="49" charset="0"/>
              </a:rPr>
              <a:t>int *</a:t>
            </a:r>
            <a:r>
              <a:rPr lang="en-CN" dirty="0">
                <a:solidFill>
                  <a:srgbClr val="032F62"/>
                </a:solidFill>
                <a:latin typeface="Consolas" panose="020B0609020204030204" pitchFamily="49" charset="0"/>
                <a:cs typeface="Consolas" panose="020B0609020204030204" pitchFamily="49" charset="0"/>
              </a:rPr>
              <a:t>a, </a:t>
            </a:r>
            <a:r>
              <a:rPr lang="en-CN" dirty="0">
                <a:solidFill>
                  <a:srgbClr val="D83949"/>
                </a:solidFill>
                <a:latin typeface="Consolas" panose="020B0609020204030204" pitchFamily="49" charset="0"/>
                <a:cs typeface="Consolas" panose="020B0609020204030204" pitchFamily="49" charset="0"/>
              </a:rPr>
              <a:t>int *</a:t>
            </a:r>
            <a:r>
              <a:rPr lang="en-CN" dirty="0">
                <a:solidFill>
                  <a:srgbClr val="032F62"/>
                </a:solidFill>
                <a:latin typeface="Consolas" panose="020B0609020204030204" pitchFamily="49" charset="0"/>
                <a:cs typeface="Consolas" panose="020B0609020204030204" pitchFamily="49" charset="0"/>
              </a:rPr>
              <a:t>b){</a:t>
            </a:r>
          </a:p>
          <a:p>
            <a:r>
              <a:rPr lang="en-CN" dirty="0">
                <a:solidFill>
                  <a:srgbClr val="032F62"/>
                </a:solidFill>
                <a:latin typeface="Consolas" panose="020B0609020204030204" pitchFamily="49" charset="0"/>
                <a:cs typeface="Consolas" panose="020B0609020204030204" pitchFamily="49" charset="0"/>
              </a:rPr>
              <a:t>    *a ^= *b ^= *a ^= *b;</a:t>
            </a:r>
          </a:p>
          <a:p>
            <a:r>
              <a:rPr lang="en-CN" dirty="0">
                <a:solidFill>
                  <a:srgbClr val="032F62"/>
                </a:solidFill>
                <a:latin typeface="Consolas" panose="020B0609020204030204" pitchFamily="49" charset="0"/>
                <a:cs typeface="Consolas" panose="020B0609020204030204" pitchFamily="49" charset="0"/>
              </a:rPr>
              <a:t>}</a:t>
            </a:r>
          </a:p>
        </p:txBody>
      </p:sp>
      <p:pic>
        <p:nvPicPr>
          <p:cNvPr id="10" name="Picture 9">
            <a:extLst>
              <a:ext uri="{FF2B5EF4-FFF2-40B4-BE49-F238E27FC236}">
                <a16:creationId xmlns:a16="http://schemas.microsoft.com/office/drawing/2014/main" id="{895A611C-EBB7-8C41-84A8-EA3F83F2A1C5}"/>
              </a:ext>
            </a:extLst>
          </p:cNvPr>
          <p:cNvPicPr>
            <a:picLocks noChangeAspect="1"/>
          </p:cNvPicPr>
          <p:nvPr/>
        </p:nvPicPr>
        <p:blipFill>
          <a:blip r:embed="rId2"/>
          <a:stretch>
            <a:fillRect/>
          </a:stretch>
        </p:blipFill>
        <p:spPr>
          <a:xfrm>
            <a:off x="4062804" y="1963311"/>
            <a:ext cx="7441247" cy="1772801"/>
          </a:xfrm>
          <a:prstGeom prst="rect">
            <a:avLst/>
          </a:prstGeom>
        </p:spPr>
      </p:pic>
      <p:pic>
        <p:nvPicPr>
          <p:cNvPr id="12" name="Picture 11">
            <a:extLst>
              <a:ext uri="{FF2B5EF4-FFF2-40B4-BE49-F238E27FC236}">
                <a16:creationId xmlns:a16="http://schemas.microsoft.com/office/drawing/2014/main" id="{C7F0AB85-7DCC-AF4A-A46D-2F6D3DE500DB}"/>
              </a:ext>
            </a:extLst>
          </p:cNvPr>
          <p:cNvPicPr>
            <a:picLocks noChangeAspect="1"/>
          </p:cNvPicPr>
          <p:nvPr/>
        </p:nvPicPr>
        <p:blipFill>
          <a:blip r:embed="rId3"/>
          <a:stretch>
            <a:fillRect/>
          </a:stretch>
        </p:blipFill>
        <p:spPr>
          <a:xfrm>
            <a:off x="4062804" y="4915357"/>
            <a:ext cx="6057900" cy="762000"/>
          </a:xfrm>
          <a:prstGeom prst="rect">
            <a:avLst/>
          </a:prstGeom>
        </p:spPr>
      </p:pic>
      <p:cxnSp>
        <p:nvCxnSpPr>
          <p:cNvPr id="13" name="Straight Arrow Connector 12">
            <a:extLst>
              <a:ext uri="{FF2B5EF4-FFF2-40B4-BE49-F238E27FC236}">
                <a16:creationId xmlns:a16="http://schemas.microsoft.com/office/drawing/2014/main" id="{749FAFBB-D6F1-1A45-986B-5FD44EB9CA8F}"/>
              </a:ext>
            </a:extLst>
          </p:cNvPr>
          <p:cNvCxnSpPr>
            <a:cxnSpLocks/>
          </p:cNvCxnSpPr>
          <p:nvPr/>
        </p:nvCxnSpPr>
        <p:spPr>
          <a:xfrm flipH="1">
            <a:off x="1636151" y="4025900"/>
            <a:ext cx="927100" cy="7620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BEB68B1-1E12-6140-9BFF-7BE3CADFFCD4}"/>
              </a:ext>
            </a:extLst>
          </p:cNvPr>
          <p:cNvCxnSpPr>
            <a:cxnSpLocks/>
          </p:cNvCxnSpPr>
          <p:nvPr/>
        </p:nvCxnSpPr>
        <p:spPr>
          <a:xfrm>
            <a:off x="1280551" y="4025900"/>
            <a:ext cx="127000" cy="12827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8C40BA2E-AFA9-3648-A58F-90A43E9DFCD2}"/>
              </a:ext>
            </a:extLst>
          </p:cNvPr>
          <p:cNvCxnSpPr>
            <a:cxnSpLocks/>
          </p:cNvCxnSpPr>
          <p:nvPr/>
        </p:nvCxnSpPr>
        <p:spPr>
          <a:xfrm>
            <a:off x="5969000" y="3385007"/>
            <a:ext cx="127000" cy="1923593"/>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D526C7F3-DF1E-5147-ACC0-BA7DF41CF3C7}"/>
              </a:ext>
            </a:extLst>
          </p:cNvPr>
          <p:cNvCxnSpPr>
            <a:cxnSpLocks/>
          </p:cNvCxnSpPr>
          <p:nvPr/>
        </p:nvCxnSpPr>
        <p:spPr>
          <a:xfrm>
            <a:off x="6121400" y="3537407"/>
            <a:ext cx="179181" cy="1987093"/>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9762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8C9C7293-F103-D64C-AE53-5094C8270DC8}"/>
              </a:ext>
            </a:extLst>
          </p:cNvPr>
          <p:cNvSpPr txBox="1"/>
          <p:nvPr/>
        </p:nvSpPr>
        <p:spPr>
          <a:xfrm>
            <a:off x="268438" y="1232876"/>
            <a:ext cx="4025461"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rPr>
              <a:t>简介</a:t>
            </a:r>
            <a:endParaRPr kumimoji="1" lang="en-US" altLang="zh-CN"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背景知识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中的声明</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中的全局</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函数与链接器符号的关系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符号解析</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全局符号多重定义的处理规则</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ELF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文件格式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符号表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重定位</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引用重定位算法</a:t>
            </a:r>
          </a:p>
        </p:txBody>
      </p:sp>
      <p:sp>
        <p:nvSpPr>
          <p:cNvPr id="5" name="TextBox 4">
            <a:extLst>
              <a:ext uri="{FF2B5EF4-FFF2-40B4-BE49-F238E27FC236}">
                <a16:creationId xmlns:a16="http://schemas.microsoft.com/office/drawing/2014/main" id="{6BDBFE01-7738-664F-A44C-6DA883CBB37A}"/>
              </a:ext>
            </a:extLst>
          </p:cNvPr>
          <p:cNvSpPr txBox="1"/>
          <p:nvPr/>
        </p:nvSpPr>
        <p:spPr>
          <a:xfrm>
            <a:off x="4801937" y="1224586"/>
            <a:ext cx="3243196" cy="293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可执行文件的加载</a:t>
            </a:r>
            <a:r>
              <a:rPr kumimoji="1" lang="zh-CN" altLang="en-CN" dirty="0">
                <a:solidFill>
                  <a:schemeClr val="accent3"/>
                </a:solidFill>
                <a:latin typeface="SimHei" panose="02010609060101010101" pitchFamily="49" charset="-122"/>
                <a:ea typeface="SimHei" panose="02010609060101010101" pitchFamily="49" charset="-122"/>
                <a:cs typeface="Calibri" panose="020F0502020204030204" pitchFamily="34" charset="0"/>
              </a:rPr>
              <a:t>与执行</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静态库</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基本概念</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静态库解析引用的算法</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动态链接</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共享库</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库打桩机制</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01701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7" y="648101"/>
            <a:ext cx="603214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符号解析：全局符号多重定义</a:t>
            </a:r>
          </a:p>
        </p:txBody>
      </p:sp>
      <p:pic>
        <p:nvPicPr>
          <p:cNvPr id="16" name="Picture 15">
            <a:extLst>
              <a:ext uri="{FF2B5EF4-FFF2-40B4-BE49-F238E27FC236}">
                <a16:creationId xmlns:a16="http://schemas.microsoft.com/office/drawing/2014/main" id="{964983FB-5E28-EA43-974C-8AB98C90C46C}"/>
              </a:ext>
            </a:extLst>
          </p:cNvPr>
          <p:cNvPicPr>
            <a:picLocks noChangeAspect="1"/>
          </p:cNvPicPr>
          <p:nvPr/>
        </p:nvPicPr>
        <p:blipFill>
          <a:blip r:embed="rId2"/>
          <a:stretch>
            <a:fillRect/>
          </a:stretch>
        </p:blipFill>
        <p:spPr>
          <a:xfrm>
            <a:off x="734410" y="1612972"/>
            <a:ext cx="10723179" cy="4472287"/>
          </a:xfrm>
          <a:prstGeom prst="rect">
            <a:avLst/>
          </a:prstGeom>
        </p:spPr>
      </p:pic>
      <p:cxnSp>
        <p:nvCxnSpPr>
          <p:cNvPr id="20" name="Straight Arrow Connector 19">
            <a:extLst>
              <a:ext uri="{FF2B5EF4-FFF2-40B4-BE49-F238E27FC236}">
                <a16:creationId xmlns:a16="http://schemas.microsoft.com/office/drawing/2014/main" id="{0F0E6CA5-D671-BA4E-8A2A-632894A777CF}"/>
              </a:ext>
            </a:extLst>
          </p:cNvPr>
          <p:cNvCxnSpPr>
            <a:cxnSpLocks/>
          </p:cNvCxnSpPr>
          <p:nvPr/>
        </p:nvCxnSpPr>
        <p:spPr>
          <a:xfrm flipH="1">
            <a:off x="8496300" y="3733800"/>
            <a:ext cx="99451" cy="13716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DEC8BE86-4A30-F84D-B08B-99E302B35288}"/>
              </a:ext>
            </a:extLst>
          </p:cNvPr>
          <p:cNvCxnSpPr>
            <a:cxnSpLocks/>
          </p:cNvCxnSpPr>
          <p:nvPr/>
        </p:nvCxnSpPr>
        <p:spPr>
          <a:xfrm flipH="1" flipV="1">
            <a:off x="8763000" y="3022600"/>
            <a:ext cx="1347294" cy="826516"/>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AD32D5B1-624E-FD4D-9559-7DD47B3F14CE}"/>
              </a:ext>
            </a:extLst>
          </p:cNvPr>
          <p:cNvCxnSpPr>
            <a:cxnSpLocks/>
          </p:cNvCxnSpPr>
          <p:nvPr/>
        </p:nvCxnSpPr>
        <p:spPr>
          <a:xfrm flipV="1">
            <a:off x="8595751" y="3022600"/>
            <a:ext cx="167250" cy="2473739"/>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9599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7" y="648101"/>
            <a:ext cx="603214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符号解析：全局符号多重定义</a:t>
            </a:r>
          </a:p>
        </p:txBody>
      </p:sp>
      <p:pic>
        <p:nvPicPr>
          <p:cNvPr id="5" name="Picture 4">
            <a:extLst>
              <a:ext uri="{FF2B5EF4-FFF2-40B4-BE49-F238E27FC236}">
                <a16:creationId xmlns:a16="http://schemas.microsoft.com/office/drawing/2014/main" id="{5A800FBB-ADCE-6543-BA33-C5DB7E57706A}"/>
              </a:ext>
            </a:extLst>
          </p:cNvPr>
          <p:cNvPicPr>
            <a:picLocks noChangeAspect="1"/>
          </p:cNvPicPr>
          <p:nvPr/>
        </p:nvPicPr>
        <p:blipFill>
          <a:blip r:embed="rId2"/>
          <a:stretch>
            <a:fillRect/>
          </a:stretch>
        </p:blipFill>
        <p:spPr>
          <a:xfrm>
            <a:off x="306808" y="1416558"/>
            <a:ext cx="11578384" cy="4447794"/>
          </a:xfrm>
          <a:prstGeom prst="rect">
            <a:avLst/>
          </a:prstGeom>
        </p:spPr>
      </p:pic>
      <p:cxnSp>
        <p:nvCxnSpPr>
          <p:cNvPr id="7" name="Straight Arrow Connector 6">
            <a:extLst>
              <a:ext uri="{FF2B5EF4-FFF2-40B4-BE49-F238E27FC236}">
                <a16:creationId xmlns:a16="http://schemas.microsoft.com/office/drawing/2014/main" id="{025CB364-EF39-784E-9688-8B464BB6AE4F}"/>
              </a:ext>
            </a:extLst>
          </p:cNvPr>
          <p:cNvCxnSpPr>
            <a:cxnSpLocks/>
          </p:cNvCxnSpPr>
          <p:nvPr/>
        </p:nvCxnSpPr>
        <p:spPr>
          <a:xfrm flipH="1">
            <a:off x="1574800" y="3303016"/>
            <a:ext cx="3302000" cy="125984"/>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E1FCE6FE-0C3D-854A-8576-CA97CF1A0B8E}"/>
              </a:ext>
            </a:extLst>
          </p:cNvPr>
          <p:cNvCxnSpPr>
            <a:cxnSpLocks/>
          </p:cNvCxnSpPr>
          <p:nvPr/>
        </p:nvCxnSpPr>
        <p:spPr>
          <a:xfrm flipV="1">
            <a:off x="1155700" y="3022600"/>
            <a:ext cx="3403600" cy="11684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9B3279E-E646-A846-BA25-9E9C81A25404}"/>
              </a:ext>
            </a:extLst>
          </p:cNvPr>
          <p:cNvCxnSpPr>
            <a:cxnSpLocks/>
          </p:cNvCxnSpPr>
          <p:nvPr/>
        </p:nvCxnSpPr>
        <p:spPr>
          <a:xfrm flipH="1" flipV="1">
            <a:off x="1409700" y="3429000"/>
            <a:ext cx="304800" cy="138059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0BEEA21-5023-FA42-A385-5C383A4AF53F}"/>
              </a:ext>
            </a:extLst>
          </p:cNvPr>
          <p:cNvCxnSpPr>
            <a:cxnSpLocks/>
          </p:cNvCxnSpPr>
          <p:nvPr/>
        </p:nvCxnSpPr>
        <p:spPr>
          <a:xfrm flipH="1" flipV="1">
            <a:off x="1574800" y="3119334"/>
            <a:ext cx="457200" cy="1690263"/>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9952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7" y="648101"/>
            <a:ext cx="6032143"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符号解析：全局符号多重定义</a:t>
            </a:r>
          </a:p>
        </p:txBody>
      </p:sp>
      <p:pic>
        <p:nvPicPr>
          <p:cNvPr id="2" name="Picture 1">
            <a:extLst>
              <a:ext uri="{FF2B5EF4-FFF2-40B4-BE49-F238E27FC236}">
                <a16:creationId xmlns:a16="http://schemas.microsoft.com/office/drawing/2014/main" id="{656733E3-0BFE-BF4D-B5F2-20BE7EBD5CC2}"/>
              </a:ext>
            </a:extLst>
          </p:cNvPr>
          <p:cNvPicPr>
            <a:picLocks noChangeAspect="1"/>
          </p:cNvPicPr>
          <p:nvPr/>
        </p:nvPicPr>
        <p:blipFill rotWithShape="1">
          <a:blip r:embed="rId2"/>
          <a:srcRect l="638"/>
          <a:stretch/>
        </p:blipFill>
        <p:spPr>
          <a:xfrm>
            <a:off x="368300" y="1367627"/>
            <a:ext cx="8890000" cy="4629947"/>
          </a:xfrm>
          <a:prstGeom prst="rect">
            <a:avLst/>
          </a:prstGeom>
        </p:spPr>
      </p:pic>
      <p:pic>
        <p:nvPicPr>
          <p:cNvPr id="3" name="Picture 2">
            <a:extLst>
              <a:ext uri="{FF2B5EF4-FFF2-40B4-BE49-F238E27FC236}">
                <a16:creationId xmlns:a16="http://schemas.microsoft.com/office/drawing/2014/main" id="{6594AED9-4674-6B4C-9F8D-579736DAE379}"/>
              </a:ext>
            </a:extLst>
          </p:cNvPr>
          <p:cNvPicPr>
            <a:picLocks noChangeAspect="1"/>
          </p:cNvPicPr>
          <p:nvPr/>
        </p:nvPicPr>
        <p:blipFill>
          <a:blip r:embed="rId3"/>
          <a:stretch>
            <a:fillRect/>
          </a:stretch>
        </p:blipFill>
        <p:spPr>
          <a:xfrm>
            <a:off x="268437" y="6102151"/>
            <a:ext cx="6235700" cy="457200"/>
          </a:xfrm>
          <a:prstGeom prst="rect">
            <a:avLst/>
          </a:prstGeom>
        </p:spPr>
      </p:pic>
      <p:sp>
        <p:nvSpPr>
          <p:cNvPr id="4" name="TextBox 3">
            <a:extLst>
              <a:ext uri="{FF2B5EF4-FFF2-40B4-BE49-F238E27FC236}">
                <a16:creationId xmlns:a16="http://schemas.microsoft.com/office/drawing/2014/main" id="{A817F2F2-2C34-C24F-8AA8-4C78BA9D6F5B}"/>
              </a:ext>
            </a:extLst>
          </p:cNvPr>
          <p:cNvSpPr txBox="1"/>
          <p:nvPr/>
        </p:nvSpPr>
        <p:spPr>
          <a:xfrm>
            <a:off x="7380439" y="5799556"/>
            <a:ext cx="3755722" cy="875881"/>
          </a:xfrm>
          <a:prstGeom prst="rect">
            <a:avLst/>
          </a:prstGeom>
          <a:noFill/>
        </p:spPr>
        <p:txBody>
          <a:bodyPr wrap="square" rtlCol="0">
            <a:spAutoFit/>
          </a:bodyPr>
          <a:lstStyle/>
          <a:p>
            <a:pPr>
              <a:lnSpc>
                <a:spcPct val="150000"/>
              </a:lnSpc>
            </a:pPr>
            <a:r>
              <a:rPr kumimoji="1" lang="zh-CN" altLang="en-US" dirty="0">
                <a:latin typeface="Calibri" panose="020F0502020204030204" pitchFamily="34" charset="0"/>
                <a:ea typeface="SimHei" panose="02010609060101010101" pitchFamily="49" charset="-122"/>
                <a:cs typeface="Calibri" panose="020F0502020204030204" pitchFamily="34" charset="0"/>
              </a:rPr>
              <a:t>链接器只能看见符号，而看不到符号的具体类型（</a:t>
            </a:r>
            <a:r>
              <a:rPr kumimoji="1" lang="en-US" altLang="zh-CN" dirty="0">
                <a:latin typeface="Calibri" panose="020F0502020204030204" pitchFamily="34" charset="0"/>
                <a:ea typeface="SimHei" panose="02010609060101010101" pitchFamily="49" charset="-122"/>
                <a:cs typeface="Calibri" panose="020F0502020204030204" pitchFamily="34" charset="0"/>
              </a:rPr>
              <a:t>int, double, …)</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160302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58956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7.8</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835B0D44-7E58-BA46-9D96-4ADFCDAEBB97}"/>
              </a:ext>
            </a:extLst>
          </p:cNvPr>
          <p:cNvPicPr>
            <a:picLocks noChangeAspect="1"/>
          </p:cNvPicPr>
          <p:nvPr/>
        </p:nvPicPr>
        <p:blipFill rotWithShape="1">
          <a:blip r:embed="rId2"/>
          <a:srcRect r="1344" b="1227"/>
          <a:stretch/>
        </p:blipFill>
        <p:spPr>
          <a:xfrm>
            <a:off x="268439" y="1338193"/>
            <a:ext cx="7343324" cy="5091407"/>
          </a:xfrm>
          <a:prstGeom prst="rect">
            <a:avLst/>
          </a:prstGeom>
        </p:spPr>
      </p:pic>
      <p:pic>
        <p:nvPicPr>
          <p:cNvPr id="4" name="Picture 3">
            <a:extLst>
              <a:ext uri="{FF2B5EF4-FFF2-40B4-BE49-F238E27FC236}">
                <a16:creationId xmlns:a16="http://schemas.microsoft.com/office/drawing/2014/main" id="{400AED02-FD0C-1147-8261-EF9BE39B21A5}"/>
              </a:ext>
            </a:extLst>
          </p:cNvPr>
          <p:cNvPicPr>
            <a:picLocks noChangeAspect="1"/>
          </p:cNvPicPr>
          <p:nvPr/>
        </p:nvPicPr>
        <p:blipFill rotWithShape="1">
          <a:blip r:embed="rId3"/>
          <a:srcRect r="4386" b="2835"/>
          <a:stretch/>
        </p:blipFill>
        <p:spPr>
          <a:xfrm>
            <a:off x="7883979" y="1738836"/>
            <a:ext cx="3627664" cy="4290120"/>
          </a:xfrm>
          <a:prstGeom prst="rect">
            <a:avLst/>
          </a:prstGeom>
        </p:spPr>
      </p:pic>
    </p:spTree>
    <p:extLst>
      <p:ext uri="{BB962C8B-B14F-4D97-AF65-F5344CB8AC3E}">
        <p14:creationId xmlns:p14="http://schemas.microsoft.com/office/powerpoint/2010/main" val="2805900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A568A8-D1A3-5346-AF74-90B9D0F181BB}"/>
              </a:ext>
            </a:extLst>
          </p:cNvPr>
          <p:cNvPicPr>
            <a:picLocks noChangeAspect="1"/>
          </p:cNvPicPr>
          <p:nvPr/>
        </p:nvPicPr>
        <p:blipFill>
          <a:blip r:embed="rId2"/>
          <a:stretch>
            <a:fillRect/>
          </a:stretch>
        </p:blipFill>
        <p:spPr>
          <a:xfrm>
            <a:off x="1889309" y="1621756"/>
            <a:ext cx="8413382" cy="3614487"/>
          </a:xfrm>
          <a:prstGeom prst="rect">
            <a:avLst/>
          </a:prstGeom>
        </p:spPr>
      </p:pic>
      <p:sp>
        <p:nvSpPr>
          <p:cNvPr id="3" name="矩形 5">
            <a:extLst>
              <a:ext uri="{FF2B5EF4-FFF2-40B4-BE49-F238E27FC236}">
                <a16:creationId xmlns:a16="http://schemas.microsoft.com/office/drawing/2014/main" id="{B9A0F73F-6CD5-B445-AD56-A2EAF4A6D6E0}"/>
              </a:ext>
            </a:extLst>
          </p:cNvPr>
          <p:cNvSpPr/>
          <p:nvPr/>
        </p:nvSpPr>
        <p:spPr>
          <a:xfrm>
            <a:off x="2387631" y="1621756"/>
            <a:ext cx="25931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 name="Straight Arrow Connector 4">
            <a:extLst>
              <a:ext uri="{FF2B5EF4-FFF2-40B4-BE49-F238E27FC236}">
                <a16:creationId xmlns:a16="http://schemas.microsoft.com/office/drawing/2014/main" id="{EB31F6BC-D77C-E54A-A270-C384D8F237B8}"/>
              </a:ext>
            </a:extLst>
          </p:cNvPr>
          <p:cNvCxnSpPr>
            <a:cxnSpLocks/>
          </p:cNvCxnSpPr>
          <p:nvPr/>
        </p:nvCxnSpPr>
        <p:spPr>
          <a:xfrm flipV="1">
            <a:off x="3340100" y="3200400"/>
            <a:ext cx="3568700" cy="4953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71266EB5-52B9-464E-8E88-2B8D152668F7}"/>
              </a:ext>
            </a:extLst>
          </p:cNvPr>
          <p:cNvCxnSpPr>
            <a:cxnSpLocks/>
          </p:cNvCxnSpPr>
          <p:nvPr/>
        </p:nvCxnSpPr>
        <p:spPr>
          <a:xfrm flipH="1" flipV="1">
            <a:off x="4368800" y="2933700"/>
            <a:ext cx="508000" cy="9271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683791A6-A06B-A144-8281-2756CDB0214E}"/>
              </a:ext>
            </a:extLst>
          </p:cNvPr>
          <p:cNvCxnSpPr>
            <a:cxnSpLocks/>
          </p:cNvCxnSpPr>
          <p:nvPr/>
        </p:nvCxnSpPr>
        <p:spPr>
          <a:xfrm flipH="1">
            <a:off x="7315202" y="3200400"/>
            <a:ext cx="647698" cy="3429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391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8C9C7293-F103-D64C-AE53-5094C8270DC8}"/>
              </a:ext>
            </a:extLst>
          </p:cNvPr>
          <p:cNvSpPr txBox="1"/>
          <p:nvPr/>
        </p:nvSpPr>
        <p:spPr>
          <a:xfrm>
            <a:off x="268438" y="1232876"/>
            <a:ext cx="4025461"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rPr>
              <a:t>简介</a:t>
            </a:r>
            <a:endParaRPr kumimoji="1" lang="en-US" altLang="zh-CN"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背景知识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中的声明</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中的全局</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函数与链接器符号的关系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符号解析</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全局符号多重定义的处理规则</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ELF</a:t>
            </a: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文件格式</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rPr>
              <a:t>符号表</a:t>
            </a:r>
            <a:endParaRPr kumimoji="1" lang="en-US" altLang="zh-CN"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重定位</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引用重定位算法</a:t>
            </a:r>
          </a:p>
        </p:txBody>
      </p:sp>
      <p:sp>
        <p:nvSpPr>
          <p:cNvPr id="7" name="TextBox 6">
            <a:extLst>
              <a:ext uri="{FF2B5EF4-FFF2-40B4-BE49-F238E27FC236}">
                <a16:creationId xmlns:a16="http://schemas.microsoft.com/office/drawing/2014/main" id="{6E38A6BD-C351-6F4D-85F0-F877F3C13D1D}"/>
              </a:ext>
            </a:extLst>
          </p:cNvPr>
          <p:cNvSpPr txBox="1"/>
          <p:nvPr/>
        </p:nvSpPr>
        <p:spPr>
          <a:xfrm>
            <a:off x="4801937" y="1224586"/>
            <a:ext cx="3243196" cy="293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可执行文件的加载</a:t>
            </a:r>
            <a:r>
              <a:rPr kumimoji="1" lang="zh-CN" altLang="en-CN" dirty="0">
                <a:solidFill>
                  <a:schemeClr val="accent3"/>
                </a:solidFill>
                <a:latin typeface="SimHei" panose="02010609060101010101" pitchFamily="49" charset="-122"/>
                <a:ea typeface="SimHei" panose="02010609060101010101" pitchFamily="49" charset="-122"/>
                <a:cs typeface="Calibri" panose="020F0502020204030204" pitchFamily="34" charset="0"/>
              </a:rPr>
              <a:t>与执行</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静态库</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基本概念</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静态库解析引用的算法</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动态链接</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共享库</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库打桩机制</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252335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58956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ELF</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文件格式</a:t>
            </a:r>
          </a:p>
        </p:txBody>
      </p:sp>
      <p:sp>
        <p:nvSpPr>
          <p:cNvPr id="8" name="TextBox 7">
            <a:extLst>
              <a:ext uri="{FF2B5EF4-FFF2-40B4-BE49-F238E27FC236}">
                <a16:creationId xmlns:a16="http://schemas.microsoft.com/office/drawing/2014/main" id="{1032E438-ED82-794F-AE1B-344BBB8E2A92}"/>
              </a:ext>
            </a:extLst>
          </p:cNvPr>
          <p:cNvSpPr txBox="1"/>
          <p:nvPr/>
        </p:nvSpPr>
        <p:spPr>
          <a:xfrm>
            <a:off x="268437" y="1232876"/>
            <a:ext cx="7972737" cy="2537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可执行</a:t>
            </a:r>
            <a:r>
              <a:rPr kumimoji="1"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可链接</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格式（</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executable and</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 </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linkable format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Unix-like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系统中目标文件的</a:t>
            </a:r>
            <a:r>
              <a:rPr kumimoji="1" lang="zh-CN" altLang="en-CN" dirty="0">
                <a:solidFill>
                  <a:prstClr val="black"/>
                </a:solidFill>
                <a:latin typeface="Calibri" panose="020F0502020204030204" pitchFamily="34" charset="0"/>
                <a:ea typeface="SimHei" panose="02010609060101010101" pitchFamily="49" charset="-122"/>
                <a:cs typeface="Calibri" panose="020F0502020204030204" pitchFamily="34" charset="0"/>
              </a:rPr>
              <a:t>通用格式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目标文件：都是二进制文件</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可重定位目标文件（</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）：汇编器的输入，链接器的输入</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可执行目标文件（</a:t>
            </a:r>
            <a:r>
              <a:rPr kumimoji="1" lang="en-US" altLang="zh-CN" dirty="0" err="1">
                <a:solidFill>
                  <a:prstClr val="black"/>
                </a:solidFill>
                <a:latin typeface="Consolas" panose="020B0609020204030204" pitchFamily="49" charset="0"/>
                <a:ea typeface="SimHei" panose="02010609060101010101" pitchFamily="49" charset="-122"/>
                <a:cs typeface="Consolas" panose="020B0609020204030204" pitchFamily="49" charset="0"/>
              </a:rPr>
              <a:t>a.out</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）：链接器的输出</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共享目标文件</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.so</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）：用于动态链接</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921285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58956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ELF</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文件格式</a:t>
            </a:r>
          </a:p>
        </p:txBody>
      </p:sp>
      <p:pic>
        <p:nvPicPr>
          <p:cNvPr id="2" name="Picture 1">
            <a:extLst>
              <a:ext uri="{FF2B5EF4-FFF2-40B4-BE49-F238E27FC236}">
                <a16:creationId xmlns:a16="http://schemas.microsoft.com/office/drawing/2014/main" id="{02D83119-01FF-C04B-9D7F-F84182DDDD51}"/>
              </a:ext>
            </a:extLst>
          </p:cNvPr>
          <p:cNvPicPr>
            <a:picLocks noChangeAspect="1"/>
          </p:cNvPicPr>
          <p:nvPr/>
        </p:nvPicPr>
        <p:blipFill>
          <a:blip r:embed="rId2"/>
          <a:stretch>
            <a:fillRect/>
          </a:stretch>
        </p:blipFill>
        <p:spPr>
          <a:xfrm>
            <a:off x="241300" y="1384300"/>
            <a:ext cx="11709400" cy="4495800"/>
          </a:xfrm>
          <a:prstGeom prst="rect">
            <a:avLst/>
          </a:prstGeom>
        </p:spPr>
      </p:pic>
      <p:sp>
        <p:nvSpPr>
          <p:cNvPr id="4" name="TextBox 3">
            <a:extLst>
              <a:ext uri="{FF2B5EF4-FFF2-40B4-BE49-F238E27FC236}">
                <a16:creationId xmlns:a16="http://schemas.microsoft.com/office/drawing/2014/main" id="{CBB8D7D8-CFC8-B241-B90F-9ECCB5C7E67F}"/>
              </a:ext>
            </a:extLst>
          </p:cNvPr>
          <p:cNvSpPr txBox="1"/>
          <p:nvPr/>
        </p:nvSpPr>
        <p:spPr>
          <a:xfrm>
            <a:off x="2679700" y="5880100"/>
            <a:ext cx="437940" cy="369332"/>
          </a:xfrm>
          <a:prstGeom prst="rect">
            <a:avLst/>
          </a:prstGeom>
          <a:noFill/>
        </p:spPr>
        <p:txBody>
          <a:bodyPr wrap="none" rtlCol="0">
            <a:spAutoFit/>
          </a:bodyPr>
          <a:lstStyle/>
          <a:p>
            <a:r>
              <a:rPr kumimoji="1" lang="en-US" altLang="zh-CN"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endParaRPr kumimoji="1" lang="zh-CN" altLang="en-US" dirty="0"/>
          </a:p>
        </p:txBody>
      </p:sp>
      <p:sp>
        <p:nvSpPr>
          <p:cNvPr id="9" name="TextBox 8">
            <a:extLst>
              <a:ext uri="{FF2B5EF4-FFF2-40B4-BE49-F238E27FC236}">
                <a16:creationId xmlns:a16="http://schemas.microsoft.com/office/drawing/2014/main" id="{EF99A05F-0319-9E4D-8BFE-4BB30C6C171C}"/>
              </a:ext>
            </a:extLst>
          </p:cNvPr>
          <p:cNvSpPr txBox="1"/>
          <p:nvPr/>
        </p:nvSpPr>
        <p:spPr>
          <a:xfrm>
            <a:off x="8661400" y="5880100"/>
            <a:ext cx="939800" cy="369332"/>
          </a:xfrm>
          <a:prstGeom prst="rect">
            <a:avLst/>
          </a:prstGeom>
          <a:noFill/>
        </p:spPr>
        <p:txBody>
          <a:bodyPr wrap="square">
            <a:spAutoFit/>
          </a:bodyPr>
          <a:lstStyle/>
          <a:p>
            <a:pPr algn="ctr"/>
            <a:r>
              <a:rPr kumimoji="1" lang="en-US" altLang="zh-CN" dirty="0" err="1">
                <a:solidFill>
                  <a:prstClr val="black"/>
                </a:solidFill>
                <a:latin typeface="Consolas" panose="020B0609020204030204" pitchFamily="49" charset="0"/>
                <a:ea typeface="SimHei" panose="02010609060101010101" pitchFamily="49" charset="-122"/>
                <a:cs typeface="Consolas" panose="020B0609020204030204" pitchFamily="49" charset="0"/>
              </a:rPr>
              <a:t>a.out</a:t>
            </a:r>
            <a:endParaRPr lang="zh-CN" altLang="en-US" dirty="0"/>
          </a:p>
        </p:txBody>
      </p:sp>
    </p:spTree>
    <p:extLst>
      <p:ext uri="{BB962C8B-B14F-4D97-AF65-F5344CB8AC3E}">
        <p14:creationId xmlns:p14="http://schemas.microsoft.com/office/powerpoint/2010/main" val="267330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ELF</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文件格式</a:t>
            </a:r>
          </a:p>
        </p:txBody>
      </p:sp>
      <p:sp>
        <p:nvSpPr>
          <p:cNvPr id="7" name="文本框 1">
            <a:extLst>
              <a:ext uri="{FF2B5EF4-FFF2-40B4-BE49-F238E27FC236}">
                <a16:creationId xmlns:a16="http://schemas.microsoft.com/office/drawing/2014/main" id="{352F3E29-170B-0946-9877-CA0476DF4B85}"/>
              </a:ext>
            </a:extLst>
          </p:cNvPr>
          <p:cNvSpPr txBox="1"/>
          <p:nvPr/>
        </p:nvSpPr>
        <p:spPr>
          <a:xfrm>
            <a:off x="268437" y="1232876"/>
            <a:ext cx="10814091" cy="4603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ELF</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header + </a:t>
            </a:r>
            <a:r>
              <a:rPr kumimoji="1" lang="zh-CN" altLang="en-US" dirty="0">
                <a:latin typeface="Calibri" panose="020F0502020204030204" pitchFamily="34" charset="0"/>
                <a:ea typeface="SimHei" panose="02010609060101010101" pitchFamily="49" charset="-122"/>
                <a:cs typeface="Calibri" panose="020F0502020204030204" pitchFamily="34" charset="0"/>
              </a:rPr>
              <a:t>很多节（</a:t>
            </a:r>
            <a:r>
              <a:rPr kumimoji="1" lang="en-US" altLang="zh-CN" dirty="0">
                <a:latin typeface="Calibri" panose="020F0502020204030204" pitchFamily="34" charset="0"/>
                <a:ea typeface="SimHei" panose="02010609060101010101" pitchFamily="49" charset="-122"/>
                <a:cs typeface="Calibri" panose="020F0502020204030204" pitchFamily="34" charset="0"/>
              </a:rPr>
              <a:t>section</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节头部表（</a:t>
            </a:r>
            <a:r>
              <a:rPr kumimoji="1" lang="en-US" altLang="zh-CN" dirty="0">
                <a:latin typeface="Calibri" panose="020F0502020204030204" pitchFamily="34" charset="0"/>
                <a:ea typeface="SimHei" panose="02010609060101010101" pitchFamily="49" charset="-122"/>
                <a:cs typeface="Calibri" panose="020F0502020204030204" pitchFamily="34" charset="0"/>
              </a:rPr>
              <a:t>section header table</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cxnSp>
        <p:nvCxnSpPr>
          <p:cNvPr id="14" name="Straight Arrow Connector 13">
            <a:extLst>
              <a:ext uri="{FF2B5EF4-FFF2-40B4-BE49-F238E27FC236}">
                <a16:creationId xmlns:a16="http://schemas.microsoft.com/office/drawing/2014/main" id="{07E969B4-5200-B74B-8238-3A7B0C14B4EE}"/>
              </a:ext>
            </a:extLst>
          </p:cNvPr>
          <p:cNvCxnSpPr>
            <a:cxnSpLocks/>
          </p:cNvCxnSpPr>
          <p:nvPr/>
        </p:nvCxnSpPr>
        <p:spPr>
          <a:xfrm>
            <a:off x="3263793" y="2090981"/>
            <a:ext cx="8085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DFEE12CC-C702-9042-917A-265BDC27884A}"/>
              </a:ext>
            </a:extLst>
          </p:cNvPr>
          <p:cNvSpPr txBox="1"/>
          <p:nvPr/>
        </p:nvSpPr>
        <p:spPr>
          <a:xfrm>
            <a:off x="4123115" y="1817651"/>
            <a:ext cx="6224737" cy="3368871"/>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大小为</a:t>
            </a:r>
            <a:r>
              <a:rPr kumimoji="1" lang="en-US" altLang="zh-CN" dirty="0">
                <a:latin typeface="Calibri" panose="020F0502020204030204" pitchFamily="34" charset="0"/>
                <a:ea typeface="SimHei" panose="02010609060101010101" pitchFamily="49" charset="-122"/>
                <a:cs typeface="Calibri" panose="020F0502020204030204" pitchFamily="34" charset="0"/>
              </a:rPr>
              <a:t>16B</a:t>
            </a: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这</a:t>
            </a:r>
            <a:r>
              <a:rPr kumimoji="1" lang="en-US" altLang="zh-CN" dirty="0">
                <a:latin typeface="Calibri" panose="020F0502020204030204" pitchFamily="34" charset="0"/>
                <a:ea typeface="SimHei" panose="02010609060101010101" pitchFamily="49" charset="-122"/>
                <a:cs typeface="Calibri" panose="020F0502020204030204" pitchFamily="34" charset="0"/>
              </a:rPr>
              <a:t>16B</a:t>
            </a:r>
            <a:r>
              <a:rPr kumimoji="1" lang="zh-CN" altLang="en-US" dirty="0">
                <a:latin typeface="Calibri" panose="020F0502020204030204" pitchFamily="34" charset="0"/>
                <a:ea typeface="SimHei" panose="02010609060101010101" pitchFamily="49" charset="-122"/>
                <a:cs typeface="Calibri" panose="020F0502020204030204" pitchFamily="34" charset="0"/>
              </a:rPr>
              <a:t>中编码的信息：</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程序的字长：</a:t>
            </a:r>
            <a:r>
              <a:rPr kumimoji="1" lang="en-US" altLang="zh-CN" dirty="0">
                <a:latin typeface="Calibri" panose="020F0502020204030204" pitchFamily="34" charset="0"/>
                <a:ea typeface="SimHei" panose="02010609060101010101" pitchFamily="49" charset="-122"/>
                <a:cs typeface="Calibri" panose="020F0502020204030204" pitchFamily="34" charset="0"/>
              </a:rPr>
              <a:t>32/64</a:t>
            </a:r>
            <a:r>
              <a:rPr kumimoji="1" lang="zh-CN" altLang="en-US" dirty="0">
                <a:latin typeface="Calibri" panose="020F0502020204030204" pitchFamily="34" charset="0"/>
                <a:ea typeface="SimHei" panose="02010609060101010101" pitchFamily="49" charset="-122"/>
                <a:cs typeface="Calibri" panose="020F0502020204030204" pitchFamily="34" charset="0"/>
              </a:rPr>
              <a:t>位？编译程序的机器是大端</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CN" dirty="0">
                <a:latin typeface="Calibri" panose="020F0502020204030204" pitchFamily="34" charset="0"/>
                <a:ea typeface="SimHei" panose="02010609060101010101" pitchFamily="49" charset="-122"/>
                <a:cs typeface="Calibri" panose="020F0502020204030204" pitchFamily="34" charset="0"/>
              </a:rPr>
              <a:t>小端</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目标文件的类型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机器类型（</a:t>
            </a:r>
            <a:r>
              <a:rPr kumimoji="1" lang="en-US" altLang="zh-CN" dirty="0">
                <a:latin typeface="Calibri" panose="020F0502020204030204" pitchFamily="34" charset="0"/>
                <a:ea typeface="SimHei" panose="02010609060101010101" pitchFamily="49" charset="-122"/>
                <a:cs typeface="Calibri" panose="020F0502020204030204" pitchFamily="34" charset="0"/>
              </a:rPr>
              <a:t>x86-64</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header</a:t>
            </a:r>
            <a:r>
              <a:rPr kumimoji="1" lang="zh-CN" altLang="en-US" dirty="0">
                <a:latin typeface="Calibri" panose="020F0502020204030204" pitchFamily="34" charset="0"/>
                <a:ea typeface="SimHei" panose="02010609060101010101" pitchFamily="49" charset="-122"/>
                <a:cs typeface="Calibri" panose="020F0502020204030204" pitchFamily="34" charset="0"/>
              </a:rPr>
              <a:t>的大小（</a:t>
            </a:r>
            <a:r>
              <a:rPr kumimoji="1" lang="en-US" altLang="zh-CN" dirty="0">
                <a:latin typeface="Calibri" panose="020F0502020204030204" pitchFamily="34" charset="0"/>
                <a:ea typeface="SimHei" panose="02010609060101010101" pitchFamily="49" charset="-122"/>
                <a:cs typeface="Calibri" panose="020F0502020204030204" pitchFamily="34" charset="0"/>
              </a:rPr>
              <a:t>16B</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节头部表的位置（</a:t>
            </a:r>
            <a:r>
              <a:rPr kumimoji="1" lang="en-US" altLang="zh-CN" dirty="0">
                <a:latin typeface="Calibri" panose="020F0502020204030204" pitchFamily="34" charset="0"/>
                <a:ea typeface="SimHei" panose="02010609060101010101" pitchFamily="49" charset="-122"/>
                <a:cs typeface="Calibri" panose="020F0502020204030204" pitchFamily="34" charset="0"/>
              </a:rPr>
              <a:t>offset</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节头部表中条目的大小和数量</a:t>
            </a:r>
          </a:p>
        </p:txBody>
      </p:sp>
      <p:pic>
        <p:nvPicPr>
          <p:cNvPr id="4" name="Picture 3">
            <a:extLst>
              <a:ext uri="{FF2B5EF4-FFF2-40B4-BE49-F238E27FC236}">
                <a16:creationId xmlns:a16="http://schemas.microsoft.com/office/drawing/2014/main" id="{A02EC56D-1517-2A44-9529-D6CD8806E174}"/>
              </a:ext>
            </a:extLst>
          </p:cNvPr>
          <p:cNvPicPr>
            <a:picLocks noChangeAspect="1"/>
          </p:cNvPicPr>
          <p:nvPr/>
        </p:nvPicPr>
        <p:blipFill>
          <a:blip r:embed="rId2"/>
          <a:stretch>
            <a:fillRect/>
          </a:stretch>
        </p:blipFill>
        <p:spPr>
          <a:xfrm>
            <a:off x="303569" y="1821106"/>
            <a:ext cx="3011024" cy="4659069"/>
          </a:xfrm>
          <a:prstGeom prst="rect">
            <a:avLst/>
          </a:prstGeom>
        </p:spPr>
      </p:pic>
    </p:spTree>
    <p:extLst>
      <p:ext uri="{BB962C8B-B14F-4D97-AF65-F5344CB8AC3E}">
        <p14:creationId xmlns:p14="http://schemas.microsoft.com/office/powerpoint/2010/main" val="1361138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39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ELF</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文件格式</a:t>
            </a:r>
          </a:p>
        </p:txBody>
      </p:sp>
      <p:sp>
        <p:nvSpPr>
          <p:cNvPr id="7" name="文本框 1">
            <a:extLst>
              <a:ext uri="{FF2B5EF4-FFF2-40B4-BE49-F238E27FC236}">
                <a16:creationId xmlns:a16="http://schemas.microsoft.com/office/drawing/2014/main" id="{352F3E29-170B-0946-9877-CA0476DF4B85}"/>
              </a:ext>
            </a:extLst>
          </p:cNvPr>
          <p:cNvSpPr txBox="1"/>
          <p:nvPr/>
        </p:nvSpPr>
        <p:spPr>
          <a:xfrm>
            <a:off x="268437" y="1232876"/>
            <a:ext cx="10814091" cy="4603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dirty="0">
                <a:latin typeface="Calibri" panose="020F0502020204030204" pitchFamily="34" charset="0"/>
                <a:ea typeface="SimHei" panose="02010609060101010101" pitchFamily="49" charset="-122"/>
                <a:cs typeface="Calibri" panose="020F0502020204030204" pitchFamily="34" charset="0"/>
              </a:rPr>
              <a:t>ELF</a:t>
            </a:r>
            <a:r>
              <a:rPr kumimoji="1" lang="zh-CN" altLang="en-US" dirty="0">
                <a:latin typeface="Calibri" panose="020F0502020204030204" pitchFamily="34" charset="0"/>
                <a:ea typeface="SimHei" panose="02010609060101010101" pitchFamily="49" charset="-122"/>
                <a:cs typeface="Calibri" panose="020F0502020204030204" pitchFamily="34" charset="0"/>
              </a:rPr>
              <a:t> </a:t>
            </a:r>
            <a:r>
              <a:rPr kumimoji="1" lang="en-US" altLang="zh-CN" dirty="0">
                <a:latin typeface="Calibri" panose="020F0502020204030204" pitchFamily="34" charset="0"/>
                <a:ea typeface="SimHei" panose="02010609060101010101" pitchFamily="49" charset="-122"/>
                <a:cs typeface="Calibri" panose="020F0502020204030204" pitchFamily="34" charset="0"/>
              </a:rPr>
              <a:t>header + </a:t>
            </a:r>
            <a:r>
              <a:rPr kumimoji="1" lang="zh-CN" altLang="en-US" dirty="0">
                <a:latin typeface="Calibri" panose="020F0502020204030204" pitchFamily="34" charset="0"/>
                <a:ea typeface="SimHei" panose="02010609060101010101" pitchFamily="49" charset="-122"/>
                <a:cs typeface="Calibri" panose="020F0502020204030204" pitchFamily="34" charset="0"/>
              </a:rPr>
              <a:t>很多节（</a:t>
            </a:r>
            <a:r>
              <a:rPr kumimoji="1" lang="en-US" altLang="zh-CN" dirty="0">
                <a:latin typeface="Calibri" panose="020F0502020204030204" pitchFamily="34" charset="0"/>
                <a:ea typeface="SimHei" panose="02010609060101010101" pitchFamily="49" charset="-122"/>
                <a:cs typeface="Calibri" panose="020F0502020204030204" pitchFamily="34" charset="0"/>
              </a:rPr>
              <a:t>section</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 节头部表（</a:t>
            </a:r>
            <a:r>
              <a:rPr kumimoji="1" lang="en-US" altLang="zh-CN" dirty="0">
                <a:latin typeface="Calibri" panose="020F0502020204030204" pitchFamily="34" charset="0"/>
                <a:ea typeface="SimHei" panose="02010609060101010101" pitchFamily="49" charset="-122"/>
                <a:cs typeface="Calibri" panose="020F0502020204030204" pitchFamily="34" charset="0"/>
              </a:rPr>
              <a:t>section header table</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p:txBody>
      </p:sp>
      <p:pic>
        <p:nvPicPr>
          <p:cNvPr id="8" name="Picture 7">
            <a:extLst>
              <a:ext uri="{FF2B5EF4-FFF2-40B4-BE49-F238E27FC236}">
                <a16:creationId xmlns:a16="http://schemas.microsoft.com/office/drawing/2014/main" id="{A03A544A-31D7-7A4D-B0C4-656C9D74B057}"/>
              </a:ext>
            </a:extLst>
          </p:cNvPr>
          <p:cNvPicPr>
            <a:picLocks noChangeAspect="1"/>
          </p:cNvPicPr>
          <p:nvPr/>
        </p:nvPicPr>
        <p:blipFill>
          <a:blip r:embed="rId2"/>
          <a:stretch>
            <a:fillRect/>
          </a:stretch>
        </p:blipFill>
        <p:spPr>
          <a:xfrm>
            <a:off x="303569" y="1821106"/>
            <a:ext cx="3011024" cy="4659069"/>
          </a:xfrm>
          <a:prstGeom prst="rect">
            <a:avLst/>
          </a:prstGeom>
        </p:spPr>
      </p:pic>
      <p:sp>
        <p:nvSpPr>
          <p:cNvPr id="9" name="TextBox 9">
            <a:extLst>
              <a:ext uri="{FF2B5EF4-FFF2-40B4-BE49-F238E27FC236}">
                <a16:creationId xmlns:a16="http://schemas.microsoft.com/office/drawing/2014/main" id="{EA75F4DA-9856-EE4D-BBFB-E4682157A87F}"/>
              </a:ext>
            </a:extLst>
          </p:cNvPr>
          <p:cNvSpPr txBox="1"/>
          <p:nvPr/>
        </p:nvSpPr>
        <p:spPr>
          <a:xfrm>
            <a:off x="3245538" y="2866761"/>
            <a:ext cx="877163" cy="369332"/>
          </a:xfrm>
          <a:prstGeom prst="rect">
            <a:avLst/>
          </a:prstGeom>
          <a:noFill/>
        </p:spPr>
        <p:txBody>
          <a:bodyPr wrap="none" rtlCol="0">
            <a:spAutoFit/>
          </a:bodyPr>
          <a:lstStyle/>
          <a:p>
            <a:r>
              <a:rPr lang="en-US" dirty="0" err="1">
                <a:latin typeface="Calibri" panose="020F0502020204030204" pitchFamily="34" charset="0"/>
                <a:ea typeface="SimHei" panose="02010609060101010101" pitchFamily="49" charset="-122"/>
                <a:cs typeface="Calibri" panose="020F0502020204030204" pitchFamily="34" charset="0"/>
              </a:rPr>
              <a:t>代码段</a:t>
            </a:r>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0" name="TextBox 11">
            <a:extLst>
              <a:ext uri="{FF2B5EF4-FFF2-40B4-BE49-F238E27FC236}">
                <a16:creationId xmlns:a16="http://schemas.microsoft.com/office/drawing/2014/main" id="{4567F323-9559-8540-BBCB-91D823D5871D}"/>
              </a:ext>
            </a:extLst>
          </p:cNvPr>
          <p:cNvSpPr txBox="1"/>
          <p:nvPr/>
        </p:nvSpPr>
        <p:spPr>
          <a:xfrm>
            <a:off x="3245538" y="3241736"/>
            <a:ext cx="4794389" cy="369332"/>
          </a:xfrm>
          <a:prstGeom prst="rect">
            <a:avLst/>
          </a:prstGeom>
          <a:noFill/>
        </p:spPr>
        <p:txBody>
          <a:bodyPr wrap="none" rtlCol="0">
            <a:spAutoFit/>
          </a:bodyPr>
          <a:lstStyle/>
          <a:p>
            <a:r>
              <a:rPr lang="en-US" dirty="0" err="1">
                <a:latin typeface="Calibri" panose="020F0502020204030204" pitchFamily="34" charset="0"/>
                <a:ea typeface="SimHei" panose="02010609060101010101" pitchFamily="49" charset="-122"/>
                <a:cs typeface="Calibri" panose="020F0502020204030204" pitchFamily="34" charset="0"/>
              </a:rPr>
              <a:t>只读数据</a:t>
            </a:r>
            <a:r>
              <a:rPr lang="zh-CN" altLang="en-US" dirty="0">
                <a:latin typeface="Calibri" panose="020F0502020204030204" pitchFamily="34" charset="0"/>
                <a:ea typeface="SimHei" panose="02010609060101010101" pitchFamily="49" charset="-122"/>
                <a:cs typeface="Calibri" panose="020F0502020204030204" pitchFamily="34" charset="0"/>
              </a:rPr>
              <a:t>（</a:t>
            </a:r>
            <a:r>
              <a:rPr lang="en-US" altLang="zh-CN" dirty="0" err="1">
                <a:latin typeface="Calibri" panose="020F0502020204030204" pitchFamily="34" charset="0"/>
                <a:ea typeface="SimHei" panose="02010609060101010101" pitchFamily="49" charset="-122"/>
                <a:cs typeface="Calibri" panose="020F0502020204030204" pitchFamily="34" charset="0"/>
              </a:rPr>
              <a:t>printf</a:t>
            </a:r>
            <a:r>
              <a:rPr lang="zh-CN" altLang="en-US" dirty="0">
                <a:latin typeface="Calibri" panose="020F0502020204030204" pitchFamily="34" charset="0"/>
                <a:ea typeface="SimHei" panose="02010609060101010101" pitchFamily="49" charset="-122"/>
                <a:cs typeface="Calibri" panose="020F0502020204030204" pitchFamily="34" charset="0"/>
              </a:rPr>
              <a:t>的格式化字符串</a:t>
            </a:r>
            <a:r>
              <a:rPr lang="en-US" altLang="zh-CN" dirty="0">
                <a:latin typeface="Calibri" panose="020F0502020204030204" pitchFamily="34" charset="0"/>
                <a:ea typeface="SimHei" panose="02010609060101010101" pitchFamily="49" charset="-122"/>
                <a:cs typeface="Calibri" panose="020F0502020204030204" pitchFamily="34" charset="0"/>
              </a:rPr>
              <a:t>, </a:t>
            </a:r>
            <a:r>
              <a:rPr lang="zh-CN" altLang="en-US" dirty="0">
                <a:latin typeface="Calibri" panose="020F0502020204030204" pitchFamily="34" charset="0"/>
                <a:ea typeface="SimHei" panose="02010609060101010101" pitchFamily="49" charset="-122"/>
                <a:cs typeface="Calibri" panose="020F0502020204030204" pitchFamily="34" charset="0"/>
              </a:rPr>
              <a:t>跳转表</a:t>
            </a:r>
            <a:r>
              <a:rPr lang="en-US" altLang="zh-CN" dirty="0">
                <a:latin typeface="Calibri" panose="020F0502020204030204" pitchFamily="34" charset="0"/>
                <a:ea typeface="SimHei" panose="02010609060101010101" pitchFamily="49" charset="-122"/>
                <a:cs typeface="Calibri" panose="020F0502020204030204" pitchFamily="34" charset="0"/>
              </a:rPr>
              <a:t>, ...</a:t>
            </a:r>
            <a:r>
              <a:rPr lang="zh-CN" altLang="en-US" dirty="0">
                <a:latin typeface="Calibri" panose="020F0502020204030204" pitchFamily="34" charset="0"/>
                <a:ea typeface="SimHei" panose="02010609060101010101" pitchFamily="49" charset="-122"/>
                <a:cs typeface="Calibri" panose="020F0502020204030204" pitchFamily="34" charset="0"/>
              </a:rPr>
              <a:t>）</a:t>
            </a:r>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2" name="TextBox 13">
            <a:extLst>
              <a:ext uri="{FF2B5EF4-FFF2-40B4-BE49-F238E27FC236}">
                <a16:creationId xmlns:a16="http://schemas.microsoft.com/office/drawing/2014/main" id="{0522EAC6-95BC-8446-B5AE-2C415560ECAD}"/>
              </a:ext>
            </a:extLst>
          </p:cNvPr>
          <p:cNvSpPr txBox="1"/>
          <p:nvPr/>
        </p:nvSpPr>
        <p:spPr>
          <a:xfrm>
            <a:off x="3245538" y="3586858"/>
            <a:ext cx="5057347" cy="369332"/>
          </a:xfrm>
          <a:prstGeom prst="rect">
            <a:avLst/>
          </a:prstGeom>
          <a:noFill/>
        </p:spPr>
        <p:txBody>
          <a:bodyPr wrap="none" rtlCol="0">
            <a:spAutoFit/>
          </a:bodyPr>
          <a:lstStyle/>
          <a:p>
            <a:r>
              <a:rPr lang="en-US" dirty="0" err="1">
                <a:latin typeface="Calibri" panose="020F0502020204030204" pitchFamily="34" charset="0"/>
                <a:ea typeface="SimHei" panose="02010609060101010101" pitchFamily="49" charset="-122"/>
                <a:cs typeface="Calibri" panose="020F0502020204030204" pitchFamily="34" charset="0"/>
              </a:rPr>
              <a:t>已初始化</a:t>
            </a:r>
            <a:r>
              <a:rPr lang="zh-CN" altLang="en-US" dirty="0">
                <a:latin typeface="Calibri" panose="020F0502020204030204" pitchFamily="34" charset="0"/>
                <a:ea typeface="SimHei" panose="02010609060101010101" pitchFamily="49" charset="-122"/>
                <a:cs typeface="Calibri" panose="020F0502020204030204" pitchFamily="34" charset="0"/>
              </a:rPr>
              <a:t>（且初始化值不为</a:t>
            </a:r>
            <a:r>
              <a:rPr lang="en-US" altLang="zh-CN" dirty="0">
                <a:latin typeface="Calibri" panose="020F0502020204030204" pitchFamily="34" charset="0"/>
                <a:ea typeface="SimHei" panose="02010609060101010101" pitchFamily="49" charset="-122"/>
                <a:cs typeface="Calibri" panose="020F0502020204030204" pitchFamily="34" charset="0"/>
              </a:rPr>
              <a:t>0</a:t>
            </a:r>
            <a:r>
              <a:rPr lang="zh-CN" altLang="en-US" dirty="0">
                <a:latin typeface="Calibri" panose="020F0502020204030204" pitchFamily="34" charset="0"/>
                <a:ea typeface="SimHei" panose="02010609060101010101" pitchFamily="49" charset="-122"/>
                <a:cs typeface="Calibri" panose="020F0502020204030204" pitchFamily="34" charset="0"/>
              </a:rPr>
              <a:t>）</a:t>
            </a:r>
            <a:r>
              <a:rPr lang="en-US" dirty="0" err="1">
                <a:latin typeface="Calibri" panose="020F0502020204030204" pitchFamily="34" charset="0"/>
                <a:ea typeface="SimHei" panose="02010609060101010101" pitchFamily="49" charset="-122"/>
                <a:cs typeface="Calibri" panose="020F0502020204030204" pitchFamily="34" charset="0"/>
              </a:rPr>
              <a:t>的全局</a:t>
            </a:r>
            <a:r>
              <a:rPr lang="en-US" altLang="zh-CN" dirty="0">
                <a:latin typeface="Calibri" panose="020F0502020204030204" pitchFamily="34" charset="0"/>
                <a:ea typeface="SimHei" panose="02010609060101010101" pitchFamily="49" charset="-122"/>
                <a:cs typeface="Calibri" panose="020F0502020204030204" pitchFamily="34" charset="0"/>
              </a:rPr>
              <a:t>/</a:t>
            </a:r>
            <a:r>
              <a:rPr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3" name="TextBox 14">
            <a:extLst>
              <a:ext uri="{FF2B5EF4-FFF2-40B4-BE49-F238E27FC236}">
                <a16:creationId xmlns:a16="http://schemas.microsoft.com/office/drawing/2014/main" id="{A686FF41-3D50-4D43-B275-DE952D25E5DF}"/>
              </a:ext>
            </a:extLst>
          </p:cNvPr>
          <p:cNvSpPr txBox="1"/>
          <p:nvPr/>
        </p:nvSpPr>
        <p:spPr>
          <a:xfrm>
            <a:off x="3245538" y="3955345"/>
            <a:ext cx="5822428" cy="369332"/>
          </a:xfrm>
          <a:prstGeom prst="rect">
            <a:avLst/>
          </a:prstGeom>
          <a:noFill/>
        </p:spPr>
        <p:txBody>
          <a:bodyPr wrap="none" rtlCol="0">
            <a:spAutoFit/>
          </a:bodyPr>
          <a:lstStyle/>
          <a:p>
            <a:r>
              <a:rPr lang="en-US" dirty="0" err="1">
                <a:latin typeface="Calibri" panose="020F0502020204030204" pitchFamily="34" charset="0"/>
                <a:ea typeface="SimHei" panose="02010609060101010101" pitchFamily="49" charset="-122"/>
                <a:cs typeface="Calibri" panose="020F0502020204030204" pitchFamily="34" charset="0"/>
              </a:rPr>
              <a:t>未初始化的全局</a:t>
            </a:r>
            <a:r>
              <a:rPr lang="en-US" altLang="zh-CN" dirty="0">
                <a:latin typeface="Calibri" panose="020F0502020204030204" pitchFamily="34" charset="0"/>
                <a:ea typeface="SimHei" panose="02010609060101010101" pitchFamily="49" charset="-122"/>
                <a:cs typeface="Calibri" panose="020F0502020204030204" pitchFamily="34" charset="0"/>
              </a:rPr>
              <a:t>/</a:t>
            </a:r>
            <a:r>
              <a:rPr lang="en-US" dirty="0" err="1">
                <a:latin typeface="Calibri" panose="020F0502020204030204" pitchFamily="34" charset="0"/>
                <a:ea typeface="SimHei" panose="02010609060101010101" pitchFamily="49" charset="-122"/>
                <a:cs typeface="Calibri" panose="020F0502020204030204" pitchFamily="34" charset="0"/>
              </a:rPr>
              <a:t>静态</a:t>
            </a:r>
            <a:r>
              <a:rPr lang="zh-CN" altLang="en-US" dirty="0">
                <a:latin typeface="Calibri" panose="020F0502020204030204" pitchFamily="34" charset="0"/>
                <a:ea typeface="SimHei" panose="02010609060101010101" pitchFamily="49" charset="-122"/>
                <a:cs typeface="Calibri" panose="020F0502020204030204" pitchFamily="34" charset="0"/>
              </a:rPr>
              <a:t>变量和初始化为</a:t>
            </a:r>
            <a:r>
              <a:rPr lang="en-US" altLang="zh-CN" dirty="0">
                <a:latin typeface="Calibri" panose="020F0502020204030204" pitchFamily="34" charset="0"/>
                <a:ea typeface="SimHei" panose="02010609060101010101" pitchFamily="49" charset="-122"/>
                <a:cs typeface="Calibri" panose="020F0502020204030204" pitchFamily="34" charset="0"/>
              </a:rPr>
              <a:t>0</a:t>
            </a:r>
            <a:r>
              <a:rPr lang="zh-CN" altLang="en-US" dirty="0">
                <a:latin typeface="Calibri" panose="020F0502020204030204" pitchFamily="34" charset="0"/>
                <a:ea typeface="SimHei" panose="02010609060101010101" pitchFamily="49" charset="-122"/>
                <a:cs typeface="Calibri" panose="020F0502020204030204" pitchFamily="34" charset="0"/>
              </a:rPr>
              <a:t>的全局</a:t>
            </a:r>
            <a:r>
              <a:rPr lang="en-US" altLang="zh-CN" dirty="0">
                <a:latin typeface="Calibri" panose="020F0502020204030204" pitchFamily="34" charset="0"/>
                <a:ea typeface="SimHei" panose="02010609060101010101" pitchFamily="49" charset="-122"/>
                <a:cs typeface="Calibri" panose="020F0502020204030204" pitchFamily="34" charset="0"/>
              </a:rPr>
              <a:t>/</a:t>
            </a:r>
            <a:r>
              <a:rPr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lang="en-US" dirty="0">
              <a:latin typeface="Calibri" panose="020F0502020204030204" pitchFamily="34" charset="0"/>
              <a:ea typeface="SimHei"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6" name="TextBox 17">
                <a:extLst>
                  <a:ext uri="{FF2B5EF4-FFF2-40B4-BE49-F238E27FC236}">
                    <a16:creationId xmlns:a16="http://schemas.microsoft.com/office/drawing/2014/main" id="{CAC4D547-2B8C-5A4E-A44B-468742D73837}"/>
                  </a:ext>
                </a:extLst>
              </p:cNvPr>
              <p:cNvSpPr txBox="1"/>
              <p:nvPr/>
            </p:nvSpPr>
            <p:spPr>
              <a:xfrm>
                <a:off x="3247051" y="4332433"/>
                <a:ext cx="2614818" cy="369332"/>
              </a:xfrm>
              <a:prstGeom prst="rect">
                <a:avLst/>
              </a:prstGeom>
              <a:noFill/>
            </p:spPr>
            <p:txBody>
              <a:bodyPr wrap="none" rtlCol="0">
                <a:spAutoFit/>
              </a:bodyPr>
              <a:lstStyle/>
              <a:p>
                <a:r>
                  <a:rPr lang="en-US" dirty="0" err="1">
                    <a:latin typeface="Calibri" panose="020F0502020204030204" pitchFamily="34" charset="0"/>
                    <a:ea typeface="SimHei" panose="02010609060101010101" pitchFamily="49" charset="-122"/>
                    <a:cs typeface="Calibri" panose="020F0502020204030204" pitchFamily="34" charset="0"/>
                  </a:rPr>
                  <a:t>符号表</a:t>
                </a:r>
                <a:r>
                  <a:rPr lang="zh-CN" altLang="en-US" dirty="0">
                    <a:latin typeface="Calibri" panose="020F0502020204030204" pitchFamily="34" charset="0"/>
                    <a:ea typeface="SimHei" panose="02010609060101010101" pitchFamily="49" charset="-122"/>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onsolas" panose="020B0609020204030204" pitchFamily="49" charset="0"/>
                      </a:rPr>
                      <m:t>→</m:t>
                    </m:r>
                  </m:oMath>
                </a14:m>
                <a:r>
                  <a:rPr lang="zh-CN" altLang="en-US" dirty="0">
                    <a:latin typeface="Calibri" panose="020F0502020204030204" pitchFamily="34" charset="0"/>
                    <a:ea typeface="SimHei" panose="02010609060101010101" pitchFamily="49" charset="-122"/>
                    <a:cs typeface="Calibri" panose="020F0502020204030204" pitchFamily="34" charset="0"/>
                  </a:rPr>
                  <a:t> 用于符号解析 </a:t>
                </a:r>
                <a:endParaRPr lang="en-US" dirty="0">
                  <a:latin typeface="Calibri" panose="020F0502020204030204" pitchFamily="34" charset="0"/>
                  <a:ea typeface="SimHei" panose="02010609060101010101" pitchFamily="49" charset="-122"/>
                  <a:cs typeface="Calibri" panose="020F0502020204030204" pitchFamily="34" charset="0"/>
                </a:endParaRPr>
              </a:p>
            </p:txBody>
          </p:sp>
        </mc:Choice>
        <mc:Fallback xmlns="">
          <p:sp>
            <p:nvSpPr>
              <p:cNvPr id="16" name="TextBox 17">
                <a:extLst>
                  <a:ext uri="{FF2B5EF4-FFF2-40B4-BE49-F238E27FC236}">
                    <a16:creationId xmlns:a16="http://schemas.microsoft.com/office/drawing/2014/main" id="{CAC4D547-2B8C-5A4E-A44B-468742D73837}"/>
                  </a:ext>
                </a:extLst>
              </p:cNvPr>
              <p:cNvSpPr txBox="1">
                <a:spLocks noRot="1" noChangeAspect="1" noMove="1" noResize="1" noEditPoints="1" noAdjustHandles="1" noChangeArrowheads="1" noChangeShapeType="1" noTextEdit="1"/>
              </p:cNvSpPr>
              <p:nvPr/>
            </p:nvSpPr>
            <p:spPr>
              <a:xfrm>
                <a:off x="3247051" y="4332433"/>
                <a:ext cx="2614818" cy="369332"/>
              </a:xfrm>
              <a:prstGeom prst="rect">
                <a:avLst/>
              </a:prstGeom>
              <a:blipFill>
                <a:blip r:embed="rId3"/>
                <a:stretch>
                  <a:fillRect l="-1932" t="-16667" b="-16667"/>
                </a:stretch>
              </a:blipFill>
            </p:spPr>
            <p:txBody>
              <a:bodyPr/>
              <a:lstStyle/>
              <a:p>
                <a:r>
                  <a:rPr lang="zh-CN" altLang="en-US">
                    <a:noFill/>
                  </a:rPr>
                  <a:t> </a:t>
                </a:r>
              </a:p>
            </p:txBody>
          </p:sp>
        </mc:Fallback>
      </mc:AlternateContent>
      <p:sp>
        <p:nvSpPr>
          <p:cNvPr id="17" name="TextBox 19">
            <a:extLst>
              <a:ext uri="{FF2B5EF4-FFF2-40B4-BE49-F238E27FC236}">
                <a16:creationId xmlns:a16="http://schemas.microsoft.com/office/drawing/2014/main" id="{0D626F23-18D0-D046-8BDC-09E63AE09F1C}"/>
              </a:ext>
            </a:extLst>
          </p:cNvPr>
          <p:cNvSpPr txBox="1"/>
          <p:nvPr/>
        </p:nvSpPr>
        <p:spPr>
          <a:xfrm>
            <a:off x="3296973" y="4700497"/>
            <a:ext cx="2322495" cy="369332"/>
          </a:xfrm>
          <a:prstGeom prst="rect">
            <a:avLst/>
          </a:prstGeom>
          <a:noFill/>
        </p:spPr>
        <p:txBody>
          <a:bodyPr wrap="none" rtlCol="0">
            <a:spAutoFit/>
          </a:bodyPr>
          <a:lstStyle/>
          <a:p>
            <a:r>
              <a:rPr lang="en-US" dirty="0">
                <a:latin typeface="Calibri" panose="020F0502020204030204" pitchFamily="34" charset="0"/>
                <a:ea typeface="SimHei" panose="02010609060101010101" pitchFamily="49" charset="-122"/>
                <a:cs typeface="Calibri" panose="020F0502020204030204" pitchFamily="34" charset="0"/>
              </a:rPr>
              <a:t>.text </a:t>
            </a:r>
            <a:r>
              <a:rPr lang="en-US" dirty="0" err="1">
                <a:latin typeface="Calibri" panose="020F0502020204030204" pitchFamily="34" charset="0"/>
                <a:ea typeface="SimHei" panose="02010609060101010101" pitchFamily="49" charset="-122"/>
                <a:cs typeface="Calibri" panose="020F0502020204030204" pitchFamily="34" charset="0"/>
              </a:rPr>
              <a:t>段的重定位信息</a:t>
            </a:r>
            <a:r>
              <a:rPr lang="zh-CN" altLang="en-US" dirty="0">
                <a:latin typeface="Calibri" panose="020F0502020204030204" pitchFamily="34" charset="0"/>
                <a:ea typeface="SimHei" panose="02010609060101010101" pitchFamily="49" charset="-122"/>
                <a:cs typeface="Calibri" panose="020F0502020204030204" pitchFamily="34" charset="0"/>
              </a:rPr>
              <a:t> </a:t>
            </a:r>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18" name="TextBox 22">
            <a:extLst>
              <a:ext uri="{FF2B5EF4-FFF2-40B4-BE49-F238E27FC236}">
                <a16:creationId xmlns:a16="http://schemas.microsoft.com/office/drawing/2014/main" id="{486E594C-1DF8-1F4A-9B98-E2C2C56DE6C9}"/>
              </a:ext>
            </a:extLst>
          </p:cNvPr>
          <p:cNvSpPr txBox="1"/>
          <p:nvPr/>
        </p:nvSpPr>
        <p:spPr>
          <a:xfrm>
            <a:off x="3245538" y="5067185"/>
            <a:ext cx="2379049" cy="369332"/>
          </a:xfrm>
          <a:prstGeom prst="rect">
            <a:avLst/>
          </a:prstGeom>
          <a:noFill/>
        </p:spPr>
        <p:txBody>
          <a:bodyPr wrap="none" rtlCol="0">
            <a:spAutoFit/>
          </a:bodyPr>
          <a:lstStyle/>
          <a:p>
            <a:r>
              <a:rPr lang="en-US">
                <a:latin typeface="Calibri" panose="020F0502020204030204" pitchFamily="34" charset="0"/>
                <a:ea typeface="SimHei" panose="02010609060101010101" pitchFamily="49" charset="-122"/>
                <a:cs typeface="Calibri" panose="020F0502020204030204" pitchFamily="34" charset="0"/>
              </a:rPr>
              <a:t>.data 段的重定位信息</a:t>
            </a:r>
            <a:r>
              <a:rPr lang="zh-CN" altLang="en-US">
                <a:latin typeface="Calibri" panose="020F0502020204030204" pitchFamily="34" charset="0"/>
                <a:ea typeface="SimHei" panose="02010609060101010101" pitchFamily="49" charset="-122"/>
                <a:cs typeface="Calibri" panose="020F0502020204030204" pitchFamily="34" charset="0"/>
              </a:rPr>
              <a:t> </a:t>
            </a:r>
            <a:endParaRPr lang="en-US">
              <a:latin typeface="Calibri" panose="020F0502020204030204" pitchFamily="34" charset="0"/>
              <a:ea typeface="SimHei"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9" name="TextBox 31">
                <a:extLst>
                  <a:ext uri="{FF2B5EF4-FFF2-40B4-BE49-F238E27FC236}">
                    <a16:creationId xmlns:a16="http://schemas.microsoft.com/office/drawing/2014/main" id="{9ACEABE4-5474-1E47-83A3-1143DB5599C6}"/>
                  </a:ext>
                </a:extLst>
              </p:cNvPr>
              <p:cNvSpPr txBox="1"/>
              <p:nvPr/>
            </p:nvSpPr>
            <p:spPr>
              <a:xfrm>
                <a:off x="5619468" y="4840229"/>
                <a:ext cx="1648208" cy="369332"/>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Consolas" panose="020B0609020204030204" pitchFamily="49" charset="0"/>
                      </a:rPr>
                      <m:t>→</m:t>
                    </m:r>
                  </m:oMath>
                </a14:m>
                <a:r>
                  <a:rPr lang="en-US" dirty="0">
                    <a:latin typeface="Calibri" panose="020F0502020204030204" pitchFamily="34" charset="0"/>
                    <a:ea typeface="SimHei" panose="02010609060101010101" pitchFamily="49" charset="-122"/>
                    <a:cs typeface="Calibri" panose="020F0502020204030204" pitchFamily="34" charset="0"/>
                  </a:rPr>
                  <a:t> </a:t>
                </a:r>
                <a:r>
                  <a:rPr lang="en-US" dirty="0" err="1">
                    <a:latin typeface="Calibri" panose="020F0502020204030204" pitchFamily="34" charset="0"/>
                    <a:ea typeface="SimHei" panose="02010609060101010101" pitchFamily="49" charset="-122"/>
                    <a:cs typeface="Calibri" panose="020F0502020204030204" pitchFamily="34" charset="0"/>
                  </a:rPr>
                  <a:t>用于重定位</a:t>
                </a:r>
                <a:endParaRPr lang="en-US" dirty="0">
                  <a:latin typeface="Calibri" panose="020F0502020204030204" pitchFamily="34" charset="0"/>
                  <a:ea typeface="SimHei" panose="02010609060101010101" pitchFamily="49" charset="-122"/>
                  <a:cs typeface="Calibri" panose="020F0502020204030204" pitchFamily="34" charset="0"/>
                </a:endParaRPr>
              </a:p>
            </p:txBody>
          </p:sp>
        </mc:Choice>
        <mc:Fallback xmlns="">
          <p:sp>
            <p:nvSpPr>
              <p:cNvPr id="19" name="TextBox 31">
                <a:extLst>
                  <a:ext uri="{FF2B5EF4-FFF2-40B4-BE49-F238E27FC236}">
                    <a16:creationId xmlns:a16="http://schemas.microsoft.com/office/drawing/2014/main" id="{9ACEABE4-5474-1E47-83A3-1143DB5599C6}"/>
                  </a:ext>
                </a:extLst>
              </p:cNvPr>
              <p:cNvSpPr txBox="1">
                <a:spLocks noRot="1" noChangeAspect="1" noMove="1" noResize="1" noEditPoints="1" noAdjustHandles="1" noChangeArrowheads="1" noChangeShapeType="1" noTextEdit="1"/>
              </p:cNvSpPr>
              <p:nvPr/>
            </p:nvSpPr>
            <p:spPr>
              <a:xfrm>
                <a:off x="5619468" y="4840229"/>
                <a:ext cx="1648208" cy="369332"/>
              </a:xfrm>
              <a:prstGeom prst="rect">
                <a:avLst/>
              </a:prstGeom>
              <a:blipFill>
                <a:blip r:embed="rId4"/>
                <a:stretch>
                  <a:fillRect t="-16667" b="-20000"/>
                </a:stretch>
              </a:blipFill>
            </p:spPr>
            <p:txBody>
              <a:bodyPr/>
              <a:lstStyle/>
              <a:p>
                <a:r>
                  <a:rPr lang="zh-CN" altLang="en-US">
                    <a:noFill/>
                  </a:rPr>
                  <a:t> </a:t>
                </a:r>
              </a:p>
            </p:txBody>
          </p:sp>
        </mc:Fallback>
      </mc:AlternateContent>
      <p:sp>
        <p:nvSpPr>
          <p:cNvPr id="23" name="TextBox 42">
            <a:extLst>
              <a:ext uri="{FF2B5EF4-FFF2-40B4-BE49-F238E27FC236}">
                <a16:creationId xmlns:a16="http://schemas.microsoft.com/office/drawing/2014/main" id="{B9A3E22B-6F5E-6C4F-B416-F59C2989E2F9}"/>
              </a:ext>
            </a:extLst>
          </p:cNvPr>
          <p:cNvSpPr txBox="1"/>
          <p:nvPr/>
        </p:nvSpPr>
        <p:spPr>
          <a:xfrm>
            <a:off x="3253424" y="5454669"/>
            <a:ext cx="4539384" cy="369332"/>
          </a:xfrm>
          <a:prstGeom prst="rect">
            <a:avLst/>
          </a:prstGeom>
          <a:noFill/>
        </p:spPr>
        <p:txBody>
          <a:bodyPr wrap="none" rtlCol="0">
            <a:spAutoFit/>
          </a:bodyPr>
          <a:lstStyle/>
          <a:p>
            <a:r>
              <a:rPr lang="en-US" dirty="0" err="1">
                <a:latin typeface="Calibri" panose="020F0502020204030204" pitchFamily="34" charset="0"/>
                <a:ea typeface="SimHei" panose="02010609060101010101" pitchFamily="49" charset="-122"/>
                <a:cs typeface="Calibri" panose="020F0502020204030204" pitchFamily="34" charset="0"/>
              </a:rPr>
              <a:t>用于</a:t>
            </a:r>
            <a:r>
              <a:rPr lang="zh-CN" altLang="en-US" dirty="0">
                <a:latin typeface="Calibri" panose="020F0502020204030204" pitchFamily="34" charset="0"/>
                <a:ea typeface="SimHei" panose="02010609060101010101" pitchFamily="49" charset="-122"/>
                <a:cs typeface="Calibri" panose="020F0502020204030204" pitchFamily="34" charset="0"/>
              </a:rPr>
              <a:t> </a:t>
            </a:r>
            <a:r>
              <a:rPr lang="en-US" altLang="zh-CN" dirty="0" err="1">
                <a:latin typeface="Calibri" panose="020F0502020204030204" pitchFamily="34" charset="0"/>
                <a:ea typeface="SimHei" panose="02010609060101010101" pitchFamily="49" charset="-122"/>
                <a:cs typeface="Calibri" panose="020F0502020204030204" pitchFamily="34" charset="0"/>
              </a:rPr>
              <a:t>gdb</a:t>
            </a:r>
            <a:r>
              <a:rPr lang="en-US" altLang="zh-CN" dirty="0">
                <a:latin typeface="Calibri" panose="020F0502020204030204" pitchFamily="34" charset="0"/>
                <a:ea typeface="SimHei" panose="02010609060101010101" pitchFamily="49" charset="-122"/>
                <a:cs typeface="Calibri" panose="020F0502020204030204" pitchFamily="34" charset="0"/>
              </a:rPr>
              <a:t> debugging, </a:t>
            </a:r>
            <a:r>
              <a:rPr lang="zh-CN" altLang="en-US" dirty="0">
                <a:latin typeface="Calibri" panose="020F0502020204030204" pitchFamily="34" charset="0"/>
                <a:ea typeface="SimHei" panose="02010609060101010101" pitchFamily="49" charset="-122"/>
                <a:cs typeface="Calibri" panose="020F0502020204030204" pitchFamily="34" charset="0"/>
              </a:rPr>
              <a:t>编译时需要加 </a:t>
            </a:r>
            <a:r>
              <a:rPr lang="en-US" altLang="zh-CN" dirty="0">
                <a:latin typeface="Calibri" panose="020F0502020204030204" pitchFamily="34" charset="0"/>
                <a:ea typeface="SimHei" panose="02010609060101010101" pitchFamily="49" charset="-122"/>
                <a:cs typeface="Calibri" panose="020F0502020204030204" pitchFamily="34" charset="0"/>
              </a:rPr>
              <a:t>–g </a:t>
            </a:r>
            <a:r>
              <a:rPr lang="zh-CN" altLang="en-US" dirty="0">
                <a:latin typeface="Calibri" panose="020F0502020204030204" pitchFamily="34" charset="0"/>
                <a:ea typeface="SimHei" panose="02010609060101010101" pitchFamily="49" charset="-122"/>
                <a:cs typeface="Calibri" panose="020F0502020204030204" pitchFamily="34" charset="0"/>
              </a:rPr>
              <a:t>选项</a:t>
            </a:r>
            <a:endParaRPr lang="en-US" dirty="0">
              <a:latin typeface="Calibri" panose="020F0502020204030204" pitchFamily="34" charset="0"/>
              <a:ea typeface="SimHei" panose="02010609060101010101" pitchFamily="49" charset="-122"/>
              <a:cs typeface="Calibri" panose="020F0502020204030204" pitchFamily="34" charset="0"/>
            </a:endParaRPr>
          </a:p>
        </p:txBody>
      </p:sp>
      <p:sp>
        <p:nvSpPr>
          <p:cNvPr id="24" name="TextBox 34">
            <a:extLst>
              <a:ext uri="{FF2B5EF4-FFF2-40B4-BE49-F238E27FC236}">
                <a16:creationId xmlns:a16="http://schemas.microsoft.com/office/drawing/2014/main" id="{A1C988B5-5858-D142-BD33-A78F5DD293DB}"/>
              </a:ext>
            </a:extLst>
          </p:cNvPr>
          <p:cNvSpPr txBox="1"/>
          <p:nvPr/>
        </p:nvSpPr>
        <p:spPr>
          <a:xfrm>
            <a:off x="3256027" y="5928999"/>
            <a:ext cx="5211683" cy="369332"/>
          </a:xfrm>
          <a:prstGeom prst="rect">
            <a:avLst/>
          </a:prstGeom>
          <a:noFill/>
        </p:spPr>
        <p:txBody>
          <a:bodyPr wrap="none" rtlCol="0">
            <a:spAutoFit/>
          </a:bodyPr>
          <a:lstStyle/>
          <a:p>
            <a:r>
              <a:rPr lang="en-US" dirty="0" err="1">
                <a:latin typeface="Calibri" panose="020F0502020204030204" pitchFamily="34" charset="0"/>
                <a:ea typeface="SimHei" panose="02010609060101010101" pitchFamily="49" charset="-122"/>
                <a:cs typeface="Calibri" panose="020F0502020204030204" pitchFamily="34" charset="0"/>
              </a:rPr>
              <a:t>每个节一个条目</a:t>
            </a:r>
            <a:r>
              <a:rPr lang="zh-CN" altLang="en-US" dirty="0">
                <a:latin typeface="Calibri" panose="020F0502020204030204" pitchFamily="34" charset="0"/>
                <a:ea typeface="SimHei" panose="02010609060101010101" pitchFamily="49" charset="-122"/>
                <a:cs typeface="Calibri" panose="020F0502020204030204" pitchFamily="34" charset="0"/>
              </a:rPr>
              <a:t>，</a:t>
            </a:r>
            <a:r>
              <a:rPr lang="en-US" dirty="0" err="1">
                <a:latin typeface="Calibri" panose="020F0502020204030204" pitchFamily="34" charset="0"/>
                <a:ea typeface="SimHei" panose="02010609060101010101" pitchFamily="49" charset="-122"/>
                <a:cs typeface="Calibri" panose="020F0502020204030204" pitchFamily="34" charset="0"/>
              </a:rPr>
              <a:t>描述节在.o文件中的位置和大小</a:t>
            </a:r>
            <a:endParaRPr lang="en-US"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F3977FEE-4FBB-684F-8F3B-5974669E593F}"/>
              </a:ext>
            </a:extLst>
          </p:cNvPr>
          <p:cNvPicPr>
            <a:picLocks noChangeAspect="1"/>
          </p:cNvPicPr>
          <p:nvPr/>
        </p:nvPicPr>
        <p:blipFill>
          <a:blip r:embed="rId5"/>
          <a:stretch>
            <a:fillRect/>
          </a:stretch>
        </p:blipFill>
        <p:spPr>
          <a:xfrm>
            <a:off x="8972277" y="3719948"/>
            <a:ext cx="2862673" cy="850901"/>
          </a:xfrm>
          <a:prstGeom prst="rect">
            <a:avLst/>
          </a:prstGeom>
        </p:spPr>
      </p:pic>
      <p:sp>
        <p:nvSpPr>
          <p:cNvPr id="4" name="TextBox 3">
            <a:extLst>
              <a:ext uri="{FF2B5EF4-FFF2-40B4-BE49-F238E27FC236}">
                <a16:creationId xmlns:a16="http://schemas.microsoft.com/office/drawing/2014/main" id="{F0887E94-DE01-4349-8687-F57E26C6B189}"/>
              </a:ext>
            </a:extLst>
          </p:cNvPr>
          <p:cNvSpPr txBox="1"/>
          <p:nvPr/>
        </p:nvSpPr>
        <p:spPr>
          <a:xfrm>
            <a:off x="8877409" y="3402192"/>
            <a:ext cx="691215" cy="369332"/>
          </a:xfrm>
          <a:prstGeom prst="rect">
            <a:avLst/>
          </a:prstGeom>
          <a:noFill/>
        </p:spPr>
        <p:txBody>
          <a:bodyPr wrap="none" rtlCol="0">
            <a:spAutoFit/>
          </a:bodyPr>
          <a:lstStyle/>
          <a:p>
            <a:r>
              <a:rPr kumimoji="1" lang="en-US" altLang="zh-CN" dirty="0">
                <a:latin typeface="Consolas" panose="020B0609020204030204" pitchFamily="49" charset="0"/>
                <a:cs typeface="Consolas" panose="020B0609020204030204" pitchFamily="49" charset="0"/>
              </a:rPr>
              <a:t>.</a:t>
            </a:r>
            <a:r>
              <a:rPr kumimoji="1" lang="en-US" altLang="zh-CN" dirty="0" err="1">
                <a:latin typeface="Consolas" panose="020B0609020204030204" pitchFamily="49" charset="0"/>
                <a:cs typeface="Consolas" panose="020B0609020204030204" pitchFamily="49" charset="0"/>
              </a:rPr>
              <a:t>bss</a:t>
            </a:r>
            <a:endParaRPr kumimoji="1" lang="zh-CN" altLang="en-US" dirty="0">
              <a:latin typeface="Consolas" panose="020B0609020204030204" pitchFamily="49" charset="0"/>
              <a:cs typeface="Consolas" panose="020B0609020204030204" pitchFamily="49" charset="0"/>
            </a:endParaRPr>
          </a:p>
        </p:txBody>
      </p:sp>
      <p:sp>
        <p:nvSpPr>
          <p:cNvPr id="25" name="TextBox 9">
            <a:extLst>
              <a:ext uri="{FF2B5EF4-FFF2-40B4-BE49-F238E27FC236}">
                <a16:creationId xmlns:a16="http://schemas.microsoft.com/office/drawing/2014/main" id="{BC5C196E-77A9-F14A-BAE3-A1AA26C57A43}"/>
              </a:ext>
            </a:extLst>
          </p:cNvPr>
          <p:cNvSpPr txBox="1"/>
          <p:nvPr/>
        </p:nvSpPr>
        <p:spPr>
          <a:xfrm>
            <a:off x="3235387" y="2369581"/>
            <a:ext cx="6906058" cy="369332"/>
          </a:xfrm>
          <a:prstGeom prst="rect">
            <a:avLst/>
          </a:prstGeom>
          <a:noFill/>
        </p:spPr>
        <p:txBody>
          <a:bodyPr wrap="none" rtlCol="0">
            <a:spAutoFit/>
          </a:bodyPr>
          <a:lstStyle/>
          <a:p>
            <a:r>
              <a:rPr lang="en-US" dirty="0" err="1">
                <a:latin typeface="Calibri" panose="020F0502020204030204" pitchFamily="34" charset="0"/>
                <a:ea typeface="SimHei" panose="02010609060101010101" pitchFamily="49" charset="-122"/>
                <a:cs typeface="Calibri" panose="020F0502020204030204" pitchFamily="34" charset="0"/>
              </a:rPr>
              <a:t>页的大小</a:t>
            </a:r>
            <a:r>
              <a:rPr lang="zh-CN" altLang="en-US" dirty="0">
                <a:latin typeface="Calibri" panose="020F0502020204030204" pitchFamily="34" charset="0"/>
                <a:ea typeface="SimHei" panose="02010609060101010101" pitchFamily="49" charset="-122"/>
                <a:cs typeface="Calibri" panose="020F0502020204030204" pitchFamily="34" charset="0"/>
              </a:rPr>
              <a:t>，段在</a:t>
            </a:r>
            <a:r>
              <a:rPr lang="en-US" altLang="zh-CN" dirty="0" err="1">
                <a:latin typeface="Calibri" panose="020F0502020204030204" pitchFamily="34" charset="0"/>
                <a:ea typeface="SimHei" panose="02010609060101010101" pitchFamily="49" charset="-122"/>
                <a:cs typeface="Calibri" panose="020F0502020204030204" pitchFamily="34" charset="0"/>
              </a:rPr>
              <a:t>a.out</a:t>
            </a:r>
            <a:r>
              <a:rPr lang="zh-CN" altLang="en-US" dirty="0">
                <a:latin typeface="Calibri" panose="020F0502020204030204" pitchFamily="34" charset="0"/>
                <a:ea typeface="SimHei" panose="02010609060101010101" pitchFamily="49" charset="-122"/>
                <a:cs typeface="Calibri" panose="020F0502020204030204" pitchFamily="34" charset="0"/>
              </a:rPr>
              <a:t>文件中的位置和大小，描述节到段的映射关系</a:t>
            </a:r>
            <a:endParaRPr lang="en-US"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66176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8C9C7293-F103-D64C-AE53-5094C8270DC8}"/>
              </a:ext>
            </a:extLst>
          </p:cNvPr>
          <p:cNvSpPr txBox="1"/>
          <p:nvPr/>
        </p:nvSpPr>
        <p:spPr>
          <a:xfrm>
            <a:off x="268438" y="1232876"/>
            <a:ext cx="4025461"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solidFill>
                  <a:schemeClr val="accent1"/>
                </a:solidFill>
                <a:latin typeface="SimHei" panose="02010609060101010101" pitchFamily="49" charset="-122"/>
                <a:ea typeface="SimHei" panose="02010609060101010101" pitchFamily="49" charset="-122"/>
              </a:rPr>
              <a:t>简介</a:t>
            </a:r>
            <a:endParaRPr kumimoji="1" lang="en-US" altLang="zh-CN" dirty="0">
              <a:solidFill>
                <a:schemeClr val="accent1"/>
              </a:solidFill>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背景知识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中的声明</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中的全局</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函数与链接器符号的关系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符号解析</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全局符号多重定义的处理规则</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ELF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文件格式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符号表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重定位</a:t>
            </a:r>
            <a:endPar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引用重定位算法</a:t>
            </a:r>
          </a:p>
        </p:txBody>
      </p:sp>
      <p:sp>
        <p:nvSpPr>
          <p:cNvPr id="7" name="TextBox 6">
            <a:extLst>
              <a:ext uri="{FF2B5EF4-FFF2-40B4-BE49-F238E27FC236}">
                <a16:creationId xmlns:a16="http://schemas.microsoft.com/office/drawing/2014/main" id="{BFADE1D2-A4AF-5844-8C81-6E7B6CBCCE5D}"/>
              </a:ext>
            </a:extLst>
          </p:cNvPr>
          <p:cNvSpPr txBox="1"/>
          <p:nvPr/>
        </p:nvSpPr>
        <p:spPr>
          <a:xfrm>
            <a:off x="4801937" y="1224586"/>
            <a:ext cx="3243196" cy="293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可执行文件的加载</a:t>
            </a:r>
            <a:r>
              <a:rPr kumimoji="1" lang="zh-CN" altLang="en-CN" dirty="0">
                <a:solidFill>
                  <a:schemeClr val="accent3"/>
                </a:solidFill>
                <a:latin typeface="SimHei" panose="02010609060101010101" pitchFamily="49" charset="-122"/>
                <a:ea typeface="SimHei" panose="02010609060101010101" pitchFamily="49" charset="-122"/>
                <a:cs typeface="Calibri" panose="020F0502020204030204" pitchFamily="34" charset="0"/>
              </a:rPr>
              <a:t>与执行</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静态库</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基本概念</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静态库解析引用的算法</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动态链接</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共享库</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库打桩机制</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734721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补充：符号表</a:t>
            </a:r>
          </a:p>
        </p:txBody>
      </p:sp>
      <p:sp>
        <p:nvSpPr>
          <p:cNvPr id="21" name="TextBox 20">
            <a:extLst>
              <a:ext uri="{FF2B5EF4-FFF2-40B4-BE49-F238E27FC236}">
                <a16:creationId xmlns:a16="http://schemas.microsoft.com/office/drawing/2014/main" id="{C5B99C83-7046-4148-803F-E92E0714495E}"/>
              </a:ext>
            </a:extLst>
          </p:cNvPr>
          <p:cNvSpPr txBox="1"/>
          <p:nvPr/>
        </p:nvSpPr>
        <p:spPr>
          <a:xfrm>
            <a:off x="268438" y="1232876"/>
            <a:ext cx="5916462" cy="1706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可以看作一个数组</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每个元素被称为一个条目（</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entry</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每个条目对应一个符号（或一个节的名字符号）</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条目的格式</a:t>
            </a:r>
          </a:p>
        </p:txBody>
      </p:sp>
      <p:pic>
        <p:nvPicPr>
          <p:cNvPr id="7" name="Picture 6">
            <a:extLst>
              <a:ext uri="{FF2B5EF4-FFF2-40B4-BE49-F238E27FC236}">
                <a16:creationId xmlns:a16="http://schemas.microsoft.com/office/drawing/2014/main" id="{891BC046-84BF-2A45-ABB6-480E24B06671}"/>
              </a:ext>
            </a:extLst>
          </p:cNvPr>
          <p:cNvPicPr>
            <a:picLocks noChangeAspect="1"/>
          </p:cNvPicPr>
          <p:nvPr/>
        </p:nvPicPr>
        <p:blipFill>
          <a:blip r:embed="rId2"/>
          <a:stretch>
            <a:fillRect/>
          </a:stretch>
        </p:blipFill>
        <p:spPr>
          <a:xfrm>
            <a:off x="1480419" y="2845996"/>
            <a:ext cx="9231162" cy="3646879"/>
          </a:xfrm>
          <a:prstGeom prst="rect">
            <a:avLst/>
          </a:prstGeom>
        </p:spPr>
      </p:pic>
    </p:spTree>
    <p:extLst>
      <p:ext uri="{BB962C8B-B14F-4D97-AF65-F5344CB8AC3E}">
        <p14:creationId xmlns:p14="http://schemas.microsoft.com/office/powerpoint/2010/main" val="2567306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589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补充：符号表</a:t>
            </a:r>
          </a:p>
        </p:txBody>
      </p:sp>
      <p:sp>
        <p:nvSpPr>
          <p:cNvPr id="8" name="TextBox 7">
            <a:extLst>
              <a:ext uri="{FF2B5EF4-FFF2-40B4-BE49-F238E27FC236}">
                <a16:creationId xmlns:a16="http://schemas.microsoft.com/office/drawing/2014/main" id="{1032E438-ED82-794F-AE1B-344BBB8E2A92}"/>
              </a:ext>
            </a:extLst>
          </p:cNvPr>
          <p:cNvSpPr txBox="1"/>
          <p:nvPr/>
        </p:nvSpPr>
        <p:spPr>
          <a:xfrm>
            <a:off x="268438" y="1232876"/>
            <a:ext cx="5731848" cy="54452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重点关注的字段</a:t>
            </a: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binding: </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全局符号</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局部符号</a:t>
            </a: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section: </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指示符号定义被分配到了哪个节中</a:t>
            </a:r>
          </a:p>
          <a:p>
            <a:pPr marL="285750" indent="-285750">
              <a:lnSpc>
                <a:spcPct val="150000"/>
              </a:lnSpc>
              <a:buFont typeface="Arial" panose="020B0604020202020204" pitchFamily="34" charset="0"/>
              <a:buChar char="•"/>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section</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代码：</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.text</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变量为只读的常量：</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rodata</a:t>
            </a:r>
            <a:endPar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已初始化（且初始化值不为</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0</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）的全局</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静态变量</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.data</a:t>
            </a:r>
            <a:endPar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未初始化的全局</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静态变量；初始化为</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0</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的全局</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静态变量：</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bss</a:t>
            </a:r>
            <a:endPar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COMMON: </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未初始化的全局变量</a:t>
            </a:r>
            <a:r>
              <a:rPr kumimoji="1" lang="zh-CN" altLang="en-US"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（弱符号）</a:t>
            </a: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ABS: </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不应当被重定位的符号</a:t>
            </a: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UNDEF: </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该模块引用但未定义的符号</a:t>
            </a:r>
            <a:r>
              <a:rPr kumimoji="1" lang="zh-CN" altLang="en-US"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（外部符号）</a:t>
            </a:r>
          </a:p>
        </p:txBody>
      </p:sp>
      <p:sp>
        <p:nvSpPr>
          <p:cNvPr id="9" name="Right Brace 8">
            <a:extLst>
              <a:ext uri="{FF2B5EF4-FFF2-40B4-BE49-F238E27FC236}">
                <a16:creationId xmlns:a16="http://schemas.microsoft.com/office/drawing/2014/main" id="{111E0F05-3B74-C245-85D7-679F8F261CC0}"/>
              </a:ext>
            </a:extLst>
          </p:cNvPr>
          <p:cNvSpPr/>
          <p:nvPr/>
        </p:nvSpPr>
        <p:spPr>
          <a:xfrm>
            <a:off x="5996003" y="4708922"/>
            <a:ext cx="150796" cy="50960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CF38C699-0072-354E-9A0E-5CF143A0AD7D}"/>
              </a:ext>
            </a:extLst>
          </p:cNvPr>
          <p:cNvSpPr txBox="1"/>
          <p:nvPr/>
        </p:nvSpPr>
        <p:spPr>
          <a:xfrm>
            <a:off x="6242514" y="4446520"/>
            <a:ext cx="5271436" cy="8747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在</a:t>
            </a:r>
            <a:r>
              <a:rPr kumimoji="1" lang="zh-CN" altLang="en-CN" dirty="0">
                <a:latin typeface="Consolas" panose="020B0609020204030204" pitchFamily="49" charset="0"/>
                <a:ea typeface="SimHei" panose="02010609060101010101" pitchFamily="49" charset="-122"/>
                <a:cs typeface="Consolas" panose="020B0609020204030204" pitchFamily="49" charset="0"/>
              </a:rPr>
              <a:t>节</a:t>
            </a:r>
            <a:r>
              <a:rPr kumimoji="1" lang="zh-CN" altLang="en-US" dirty="0">
                <a:latin typeface="Consolas" panose="020B0609020204030204" pitchFamily="49" charset="0"/>
                <a:ea typeface="SimHei" panose="02010609060101010101" pitchFamily="49" charset="-122"/>
                <a:cs typeface="Consolas" panose="020B0609020204030204" pitchFamily="49" charset="0"/>
              </a:rPr>
              <a:t>头部表中存在</a:t>
            </a:r>
            <a:r>
              <a:rPr kumimoji="1" lang="en-US" altLang="zh-CN" dirty="0">
                <a:latin typeface="Consolas" panose="020B0609020204030204" pitchFamily="49" charset="0"/>
                <a:ea typeface="SimHei" panose="02010609060101010101" pitchFamily="49" charset="-122"/>
                <a:cs typeface="Consolas" panose="020B0609020204030204" pitchFamily="49" charset="0"/>
              </a:rPr>
              <a:t>.</a:t>
            </a:r>
            <a:r>
              <a:rPr kumimoji="1" lang="en-US" altLang="zh-CN" dirty="0" err="1">
                <a:latin typeface="Consolas" panose="020B0609020204030204" pitchFamily="49" charset="0"/>
                <a:ea typeface="SimHei" panose="02010609060101010101" pitchFamily="49" charset="-122"/>
                <a:cs typeface="Consolas" panose="020B0609020204030204" pitchFamily="49" charset="0"/>
              </a:rPr>
              <a:t>bss</a:t>
            </a:r>
            <a:r>
              <a:rPr kumimoji="1" lang="zh-CN" altLang="en-US" dirty="0">
                <a:latin typeface="Consolas" panose="020B0609020204030204" pitchFamily="49" charset="0"/>
                <a:ea typeface="SimHei" panose="02010609060101010101" pitchFamily="49" charset="-122"/>
                <a:cs typeface="Consolas" panose="020B0609020204030204" pitchFamily="49" charset="0"/>
              </a:rPr>
              <a:t>的条目，但是</a:t>
            </a:r>
            <a:r>
              <a:rPr kumimoji="1" lang="en-US" altLang="zh-CN" dirty="0">
                <a:latin typeface="Consolas" panose="020B0609020204030204" pitchFamily="49" charset="0"/>
                <a:ea typeface="SimHei" panose="02010609060101010101" pitchFamily="49" charset="-122"/>
                <a:cs typeface="Consolas" panose="020B0609020204030204" pitchFamily="49" charset="0"/>
              </a:rPr>
              <a:t>.</a:t>
            </a:r>
            <a:r>
              <a:rPr kumimoji="1" lang="en-US" altLang="zh-CN" dirty="0" err="1">
                <a:latin typeface="Consolas" panose="020B0609020204030204" pitchFamily="49" charset="0"/>
                <a:ea typeface="SimHei" panose="02010609060101010101" pitchFamily="49" charset="-122"/>
                <a:cs typeface="Consolas" panose="020B0609020204030204" pitchFamily="49" charset="0"/>
              </a:rPr>
              <a:t>bss</a:t>
            </a:r>
            <a:r>
              <a:rPr kumimoji="1" lang="zh-CN" altLang="en-US" dirty="0">
                <a:latin typeface="Consolas" panose="020B0609020204030204" pitchFamily="49" charset="0"/>
                <a:ea typeface="SimHei" panose="02010609060101010101" pitchFamily="49" charset="-122"/>
                <a:cs typeface="Consolas" panose="020B0609020204030204" pitchFamily="49" charset="0"/>
              </a:rPr>
              <a:t>本身不占据目标文件的任何空间（只是一个标识符）</a:t>
            </a:r>
          </a:p>
        </p:txBody>
      </p:sp>
      <p:sp>
        <p:nvSpPr>
          <p:cNvPr id="12" name="Right Brace 11">
            <a:extLst>
              <a:ext uri="{FF2B5EF4-FFF2-40B4-BE49-F238E27FC236}">
                <a16:creationId xmlns:a16="http://schemas.microsoft.com/office/drawing/2014/main" id="{9C57CD7D-3213-8143-A0C3-E0C66BCC2EF4}"/>
              </a:ext>
            </a:extLst>
          </p:cNvPr>
          <p:cNvSpPr/>
          <p:nvPr/>
        </p:nvSpPr>
        <p:spPr>
          <a:xfrm>
            <a:off x="5996004" y="5501342"/>
            <a:ext cx="150796" cy="1068404"/>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3" name="TextBox 12">
            <a:extLst>
              <a:ext uri="{FF2B5EF4-FFF2-40B4-BE49-F238E27FC236}">
                <a16:creationId xmlns:a16="http://schemas.microsoft.com/office/drawing/2014/main" id="{BF08610D-8E71-9C49-95AA-401A0F2066AF}"/>
              </a:ext>
            </a:extLst>
          </p:cNvPr>
          <p:cNvSpPr txBox="1"/>
          <p:nvPr/>
        </p:nvSpPr>
        <p:spPr>
          <a:xfrm>
            <a:off x="6242514" y="5389854"/>
            <a:ext cx="5575166" cy="12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CN" dirty="0">
                <a:latin typeface="Calibri" panose="020F0502020204030204" pitchFamily="34" charset="0"/>
                <a:ea typeface="SimHei" panose="02010609060101010101" pitchFamily="49" charset="-122"/>
                <a:cs typeface="Calibri" panose="020F0502020204030204" pitchFamily="34" charset="0"/>
              </a:rPr>
              <a:t>伪节</a:t>
            </a:r>
            <a:r>
              <a:rPr kumimoji="1" lang="zh-CN" altLang="en-US" dirty="0">
                <a:latin typeface="Calibri" panose="020F0502020204030204" pitchFamily="34" charset="0"/>
                <a:ea typeface="SimHei" panose="02010609060101010101" pitchFamily="49" charset="-122"/>
                <a:cs typeface="Calibri" panose="020F0502020204030204" pitchFamily="34" charset="0"/>
              </a:rPr>
              <a:t>：在</a:t>
            </a:r>
            <a:r>
              <a:rPr kumimoji="1" lang="zh-CN" altLang="en-CN" dirty="0">
                <a:latin typeface="Calibri" panose="020F0502020204030204" pitchFamily="34" charset="0"/>
                <a:ea typeface="SimHei" panose="02010609060101010101" pitchFamily="49" charset="-122"/>
                <a:cs typeface="Calibri" panose="020F0502020204030204" pitchFamily="34" charset="0"/>
              </a:rPr>
              <a:t>节</a:t>
            </a:r>
            <a:r>
              <a:rPr kumimoji="1" lang="zh-CN" altLang="en-US" dirty="0">
                <a:latin typeface="Calibri" panose="020F0502020204030204" pitchFamily="34" charset="0"/>
                <a:ea typeface="SimHei" panose="02010609060101010101" pitchFamily="49" charset="-122"/>
                <a:cs typeface="Calibri" panose="020F0502020204030204" pitchFamily="34" charset="0"/>
              </a:rPr>
              <a:t>头部表中不存在对应条目</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作用：辅助链接器完成链接，使链接器能区分强</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弱符号和外部符号，</a:t>
            </a:r>
            <a:r>
              <a:rPr kumimoji="1" lang="zh-CN" altLang="en-US" dirty="0">
                <a:solidFill>
                  <a:srgbClr val="FF0000"/>
                </a:solidFill>
                <a:latin typeface="Calibri" panose="020F0502020204030204" pitchFamily="34" charset="0"/>
                <a:ea typeface="SimHei" panose="02010609060101010101" pitchFamily="49" charset="-122"/>
                <a:cs typeface="Calibri" panose="020F0502020204030204" pitchFamily="34" charset="0"/>
              </a:rPr>
              <a:t>不存在于可执行文件中</a:t>
            </a:r>
          </a:p>
        </p:txBody>
      </p:sp>
      <p:sp>
        <p:nvSpPr>
          <p:cNvPr id="2" name="Rectangle 1">
            <a:extLst>
              <a:ext uri="{FF2B5EF4-FFF2-40B4-BE49-F238E27FC236}">
                <a16:creationId xmlns:a16="http://schemas.microsoft.com/office/drawing/2014/main" id="{01CA51C3-3F19-8643-ADDA-36E15C03B954}"/>
              </a:ext>
            </a:extLst>
          </p:cNvPr>
          <p:cNvSpPr/>
          <p:nvPr/>
        </p:nvSpPr>
        <p:spPr>
          <a:xfrm>
            <a:off x="6055485" y="3741403"/>
            <a:ext cx="5731848" cy="749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Calibri" panose="020F0502020204030204" pitchFamily="34" charset="0"/>
                <a:ea typeface="SimHei" panose="02010609060101010101" pitchFamily="49" charset="-122"/>
                <a:cs typeface="Calibri" panose="020F0502020204030204" pitchFamily="34" charset="0"/>
              </a:rPr>
              <a:t>链接完成后，</a:t>
            </a:r>
            <a:r>
              <a:rPr kumimoji="1" lang="en-US" altLang="zh-CN" dirty="0">
                <a:latin typeface="Calibri" panose="020F0502020204030204" pitchFamily="34" charset="0"/>
                <a:ea typeface="SimHei" panose="02010609060101010101" pitchFamily="49" charset="-122"/>
                <a:cs typeface="Calibri" panose="020F0502020204030204" pitchFamily="34" charset="0"/>
              </a:rPr>
              <a:t>COMMON</a:t>
            </a:r>
            <a:r>
              <a:rPr kumimoji="1" lang="zh-CN" altLang="en-US" dirty="0">
                <a:latin typeface="Calibri" panose="020F0502020204030204" pitchFamily="34" charset="0"/>
                <a:ea typeface="SimHei" panose="02010609060101010101" pitchFamily="49" charset="-122"/>
                <a:cs typeface="Calibri" panose="020F0502020204030204" pitchFamily="34" charset="0"/>
              </a:rPr>
              <a:t>节里未初始化的全局变量在可执行文件中会被移到</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latin typeface="Calibri" panose="020F0502020204030204" pitchFamily="34" charset="0"/>
                <a:ea typeface="SimHei" panose="02010609060101010101" pitchFamily="49" charset="-122"/>
                <a:cs typeface="Calibri" panose="020F0502020204030204" pitchFamily="34" charset="0"/>
              </a:rPr>
              <a:t>bss</a:t>
            </a:r>
            <a:r>
              <a:rPr kumimoji="1" lang="zh-CN" altLang="en-US" dirty="0">
                <a:latin typeface="Calibri" panose="020F0502020204030204" pitchFamily="34" charset="0"/>
                <a:ea typeface="SimHei" panose="02010609060101010101" pitchFamily="49" charset="-122"/>
                <a:cs typeface="Calibri" panose="020F0502020204030204" pitchFamily="34" charset="0"/>
              </a:rPr>
              <a:t>，从而在程序运行时被初始化为</a:t>
            </a:r>
            <a:r>
              <a:rPr kumimoji="1" lang="en-US" altLang="zh-CN" dirty="0">
                <a:latin typeface="Calibri" panose="020F0502020204030204" pitchFamily="34" charset="0"/>
                <a:ea typeface="SimHei" panose="02010609060101010101" pitchFamily="49" charset="-122"/>
                <a:cs typeface="Calibri" panose="020F0502020204030204" pitchFamily="34" charset="0"/>
              </a:rPr>
              <a:t>0</a:t>
            </a:r>
            <a:endParaRPr kumimoji="1" lang="zh-CN" altLang="en-US" dirty="0">
              <a:latin typeface="Calibri" panose="020F0502020204030204" pitchFamily="34" charset="0"/>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92724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FF5AC-F781-684A-923C-BD8C6ABBD2C1}"/>
              </a:ext>
            </a:extLst>
          </p:cNvPr>
          <p:cNvPicPr>
            <a:picLocks noChangeAspect="1"/>
          </p:cNvPicPr>
          <p:nvPr/>
        </p:nvPicPr>
        <p:blipFill>
          <a:blip r:embed="rId2"/>
          <a:stretch>
            <a:fillRect/>
          </a:stretch>
        </p:blipFill>
        <p:spPr>
          <a:xfrm>
            <a:off x="2069432" y="142546"/>
            <a:ext cx="8470231" cy="4135466"/>
          </a:xfrm>
          <a:prstGeom prst="rect">
            <a:avLst/>
          </a:prstGeom>
        </p:spPr>
      </p:pic>
      <p:pic>
        <p:nvPicPr>
          <p:cNvPr id="5" name="Picture 4">
            <a:extLst>
              <a:ext uri="{FF2B5EF4-FFF2-40B4-BE49-F238E27FC236}">
                <a16:creationId xmlns:a16="http://schemas.microsoft.com/office/drawing/2014/main" id="{08982F8C-7BBC-9548-AB2C-E85B106EC8B7}"/>
              </a:ext>
            </a:extLst>
          </p:cNvPr>
          <p:cNvPicPr>
            <a:picLocks noChangeAspect="1"/>
          </p:cNvPicPr>
          <p:nvPr/>
        </p:nvPicPr>
        <p:blipFill>
          <a:blip r:embed="rId3"/>
          <a:stretch>
            <a:fillRect/>
          </a:stretch>
        </p:blipFill>
        <p:spPr>
          <a:xfrm>
            <a:off x="2208997" y="4278012"/>
            <a:ext cx="8191099" cy="2345550"/>
          </a:xfrm>
          <a:prstGeom prst="rect">
            <a:avLst/>
          </a:prstGeom>
        </p:spPr>
      </p:pic>
      <p:sp>
        <p:nvSpPr>
          <p:cNvPr id="6" name="TextBox 5">
            <a:extLst>
              <a:ext uri="{FF2B5EF4-FFF2-40B4-BE49-F238E27FC236}">
                <a16:creationId xmlns:a16="http://schemas.microsoft.com/office/drawing/2014/main" id="{E749269D-E36C-5F4C-8454-E87C6998A88B}"/>
              </a:ext>
            </a:extLst>
          </p:cNvPr>
          <p:cNvSpPr txBox="1"/>
          <p:nvPr/>
        </p:nvSpPr>
        <p:spPr>
          <a:xfrm>
            <a:off x="2300438" y="4093346"/>
            <a:ext cx="1177566" cy="400110"/>
          </a:xfrm>
          <a:prstGeom prst="rect">
            <a:avLst/>
          </a:prstGeom>
          <a:noFill/>
        </p:spPr>
        <p:txBody>
          <a:bodyPr wrap="none" rtlCol="0">
            <a:spAutoFit/>
          </a:bodyPr>
          <a:lstStyle/>
          <a:p>
            <a:r>
              <a:rPr kumimoji="1" lang="en-US" altLang="zh-CN" sz="2000" dirty="0" err="1">
                <a:solidFill>
                  <a:srgbClr val="FF0000"/>
                </a:solidFill>
              </a:rPr>
              <a:t>swap.o</a:t>
            </a:r>
            <a:r>
              <a:rPr kumimoji="1" lang="zh-CN" altLang="en-US" sz="2000" dirty="0">
                <a:solidFill>
                  <a:srgbClr val="FF0000"/>
                </a:solidFill>
              </a:rPr>
              <a:t>中</a:t>
            </a:r>
          </a:p>
        </p:txBody>
      </p:sp>
    </p:spTree>
    <p:extLst>
      <p:ext uri="{BB962C8B-B14F-4D97-AF65-F5344CB8AC3E}">
        <p14:creationId xmlns:p14="http://schemas.microsoft.com/office/powerpoint/2010/main" val="2589703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8DCE6-B9D2-9205-11CC-2C89E15F64DC}"/>
              </a:ext>
            </a:extLst>
          </p:cNvPr>
          <p:cNvSpPr>
            <a:spLocks noGrp="1"/>
          </p:cNvSpPr>
          <p:nvPr>
            <p:ph type="title"/>
          </p:nvPr>
        </p:nvSpPr>
        <p:spPr/>
        <p:txBody>
          <a:bodyPr/>
          <a:lstStyle/>
          <a:p>
            <a:r>
              <a:rPr lang="zh-CN" altLang="en-US" dirty="0"/>
              <a:t>练习</a:t>
            </a:r>
          </a:p>
        </p:txBody>
      </p:sp>
      <p:pic>
        <p:nvPicPr>
          <p:cNvPr id="4" name="图片 3">
            <a:extLst>
              <a:ext uri="{FF2B5EF4-FFF2-40B4-BE49-F238E27FC236}">
                <a16:creationId xmlns:a16="http://schemas.microsoft.com/office/drawing/2014/main" id="{546FDEFB-9929-4317-AE5B-E7B4E6B1462B}"/>
              </a:ext>
            </a:extLst>
          </p:cNvPr>
          <p:cNvPicPr>
            <a:picLocks noChangeAspect="1"/>
          </p:cNvPicPr>
          <p:nvPr/>
        </p:nvPicPr>
        <p:blipFill>
          <a:blip r:embed="rId2"/>
          <a:stretch>
            <a:fillRect/>
          </a:stretch>
        </p:blipFill>
        <p:spPr>
          <a:xfrm>
            <a:off x="176176" y="668160"/>
            <a:ext cx="6238875" cy="5105400"/>
          </a:xfrm>
          <a:prstGeom prst="rect">
            <a:avLst/>
          </a:prstGeom>
        </p:spPr>
      </p:pic>
      <p:pic>
        <p:nvPicPr>
          <p:cNvPr id="5" name="图片 4">
            <a:extLst>
              <a:ext uri="{FF2B5EF4-FFF2-40B4-BE49-F238E27FC236}">
                <a16:creationId xmlns:a16="http://schemas.microsoft.com/office/drawing/2014/main" id="{A0E4AEBD-4605-436D-AC2E-749A07DE3A1B}"/>
              </a:ext>
            </a:extLst>
          </p:cNvPr>
          <p:cNvPicPr>
            <a:picLocks noChangeAspect="1"/>
          </p:cNvPicPr>
          <p:nvPr/>
        </p:nvPicPr>
        <p:blipFill>
          <a:blip r:embed="rId3"/>
          <a:stretch>
            <a:fillRect/>
          </a:stretch>
        </p:blipFill>
        <p:spPr>
          <a:xfrm>
            <a:off x="3878715" y="13241"/>
            <a:ext cx="8150221" cy="6858000"/>
          </a:xfrm>
          <a:prstGeom prst="rect">
            <a:avLst/>
          </a:prstGeom>
        </p:spPr>
      </p:pic>
      <p:sp>
        <p:nvSpPr>
          <p:cNvPr id="6" name="矩形 5">
            <a:extLst>
              <a:ext uri="{FF2B5EF4-FFF2-40B4-BE49-F238E27FC236}">
                <a16:creationId xmlns:a16="http://schemas.microsoft.com/office/drawing/2014/main" id="{BF2A5E1A-6AE2-4188-AAB5-E0BAC1C9F196}"/>
              </a:ext>
            </a:extLst>
          </p:cNvPr>
          <p:cNvSpPr/>
          <p:nvPr/>
        </p:nvSpPr>
        <p:spPr>
          <a:xfrm>
            <a:off x="4909450" y="1389654"/>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387B209D-4626-4C3B-BA74-2A9307E04BDA}"/>
              </a:ext>
            </a:extLst>
          </p:cNvPr>
          <p:cNvSpPr/>
          <p:nvPr/>
        </p:nvSpPr>
        <p:spPr>
          <a:xfrm>
            <a:off x="4874237" y="1793915"/>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a:extLst>
              <a:ext uri="{FF2B5EF4-FFF2-40B4-BE49-F238E27FC236}">
                <a16:creationId xmlns:a16="http://schemas.microsoft.com/office/drawing/2014/main" id="{4200166C-B16F-41C1-8BF9-13F546E4F2B9}"/>
              </a:ext>
            </a:extLst>
          </p:cNvPr>
          <p:cNvSpPr/>
          <p:nvPr/>
        </p:nvSpPr>
        <p:spPr>
          <a:xfrm>
            <a:off x="4944663" y="2313278"/>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 name="矩形 8">
            <a:extLst>
              <a:ext uri="{FF2B5EF4-FFF2-40B4-BE49-F238E27FC236}">
                <a16:creationId xmlns:a16="http://schemas.microsoft.com/office/drawing/2014/main" id="{4DCFBD64-27BD-40A9-88D0-5F89053D646C}"/>
              </a:ext>
            </a:extLst>
          </p:cNvPr>
          <p:cNvSpPr/>
          <p:nvPr/>
        </p:nvSpPr>
        <p:spPr>
          <a:xfrm>
            <a:off x="4909450" y="2717539"/>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E7041086-8E93-4DC4-AA23-6C8EBE72A5F0}"/>
              </a:ext>
            </a:extLst>
          </p:cNvPr>
          <p:cNvSpPr/>
          <p:nvPr/>
        </p:nvSpPr>
        <p:spPr>
          <a:xfrm>
            <a:off x="4874237" y="3206823"/>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a:extLst>
              <a:ext uri="{FF2B5EF4-FFF2-40B4-BE49-F238E27FC236}">
                <a16:creationId xmlns:a16="http://schemas.microsoft.com/office/drawing/2014/main" id="{7639893C-032F-4636-BC02-6A572C19AA39}"/>
              </a:ext>
            </a:extLst>
          </p:cNvPr>
          <p:cNvSpPr/>
          <p:nvPr/>
        </p:nvSpPr>
        <p:spPr>
          <a:xfrm>
            <a:off x="4839024" y="3611084"/>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a:extLst>
              <a:ext uri="{FF2B5EF4-FFF2-40B4-BE49-F238E27FC236}">
                <a16:creationId xmlns:a16="http://schemas.microsoft.com/office/drawing/2014/main" id="{4E5AF9CF-FB29-45D8-91B8-FBB83CC476E4}"/>
              </a:ext>
            </a:extLst>
          </p:cNvPr>
          <p:cNvSpPr/>
          <p:nvPr/>
        </p:nvSpPr>
        <p:spPr>
          <a:xfrm>
            <a:off x="4909450" y="4130447"/>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矩形 12">
            <a:extLst>
              <a:ext uri="{FF2B5EF4-FFF2-40B4-BE49-F238E27FC236}">
                <a16:creationId xmlns:a16="http://schemas.microsoft.com/office/drawing/2014/main" id="{F6760BFE-5262-4CCA-8A20-C23D6F376FB5}"/>
              </a:ext>
            </a:extLst>
          </p:cNvPr>
          <p:cNvSpPr/>
          <p:nvPr/>
        </p:nvSpPr>
        <p:spPr>
          <a:xfrm>
            <a:off x="4874237" y="4534708"/>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a:extLst>
              <a:ext uri="{FF2B5EF4-FFF2-40B4-BE49-F238E27FC236}">
                <a16:creationId xmlns:a16="http://schemas.microsoft.com/office/drawing/2014/main" id="{EF790063-18C2-4EAF-8E60-F8E96616EA49}"/>
              </a:ext>
            </a:extLst>
          </p:cNvPr>
          <p:cNvSpPr/>
          <p:nvPr/>
        </p:nvSpPr>
        <p:spPr>
          <a:xfrm>
            <a:off x="4944663" y="4999127"/>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14">
            <a:extLst>
              <a:ext uri="{FF2B5EF4-FFF2-40B4-BE49-F238E27FC236}">
                <a16:creationId xmlns:a16="http://schemas.microsoft.com/office/drawing/2014/main" id="{7F2C42F9-9F01-4FDA-A9D5-0D36F0BF5753}"/>
              </a:ext>
            </a:extLst>
          </p:cNvPr>
          <p:cNvSpPr/>
          <p:nvPr/>
        </p:nvSpPr>
        <p:spPr>
          <a:xfrm>
            <a:off x="4909450" y="5403388"/>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15">
            <a:extLst>
              <a:ext uri="{FF2B5EF4-FFF2-40B4-BE49-F238E27FC236}">
                <a16:creationId xmlns:a16="http://schemas.microsoft.com/office/drawing/2014/main" id="{4CF31AE0-339D-44B6-96D8-277A9AB5AE0C}"/>
              </a:ext>
            </a:extLst>
          </p:cNvPr>
          <p:cNvSpPr/>
          <p:nvPr/>
        </p:nvSpPr>
        <p:spPr>
          <a:xfrm>
            <a:off x="4979876" y="5922751"/>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矩形 16">
            <a:extLst>
              <a:ext uri="{FF2B5EF4-FFF2-40B4-BE49-F238E27FC236}">
                <a16:creationId xmlns:a16="http://schemas.microsoft.com/office/drawing/2014/main" id="{C491D53B-470F-4F1B-8B7F-8679509EA97B}"/>
              </a:ext>
            </a:extLst>
          </p:cNvPr>
          <p:cNvSpPr/>
          <p:nvPr/>
        </p:nvSpPr>
        <p:spPr>
          <a:xfrm>
            <a:off x="4944663" y="6327012"/>
            <a:ext cx="7119486" cy="40426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8151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58956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7.6</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pic>
        <p:nvPicPr>
          <p:cNvPr id="14" name="Picture 13">
            <a:extLst>
              <a:ext uri="{FF2B5EF4-FFF2-40B4-BE49-F238E27FC236}">
                <a16:creationId xmlns:a16="http://schemas.microsoft.com/office/drawing/2014/main" id="{2D3BB055-B3E5-2849-9FCB-9F2921F667DE}"/>
              </a:ext>
            </a:extLst>
          </p:cNvPr>
          <p:cNvPicPr>
            <a:picLocks noChangeAspect="1"/>
          </p:cNvPicPr>
          <p:nvPr/>
        </p:nvPicPr>
        <p:blipFill rotWithShape="1">
          <a:blip r:embed="rId2"/>
          <a:srcRect r="2053" b="2036"/>
          <a:stretch/>
        </p:blipFill>
        <p:spPr>
          <a:xfrm>
            <a:off x="268438" y="1232877"/>
            <a:ext cx="7421516" cy="5152934"/>
          </a:xfrm>
          <a:prstGeom prst="rect">
            <a:avLst/>
          </a:prstGeom>
        </p:spPr>
      </p:pic>
      <p:pic>
        <p:nvPicPr>
          <p:cNvPr id="3" name="Picture 2">
            <a:extLst>
              <a:ext uri="{FF2B5EF4-FFF2-40B4-BE49-F238E27FC236}">
                <a16:creationId xmlns:a16="http://schemas.microsoft.com/office/drawing/2014/main" id="{DB5CF392-FE58-A84F-9E4A-45256E60A038}"/>
              </a:ext>
            </a:extLst>
          </p:cNvPr>
          <p:cNvPicPr>
            <a:picLocks noChangeAspect="1"/>
          </p:cNvPicPr>
          <p:nvPr/>
        </p:nvPicPr>
        <p:blipFill>
          <a:blip r:embed="rId3"/>
          <a:stretch>
            <a:fillRect/>
          </a:stretch>
        </p:blipFill>
        <p:spPr>
          <a:xfrm>
            <a:off x="3979196" y="2704149"/>
            <a:ext cx="6469817" cy="1792379"/>
          </a:xfrm>
          <a:prstGeom prst="rect">
            <a:avLst/>
          </a:prstGeom>
        </p:spPr>
      </p:pic>
    </p:spTree>
    <p:extLst>
      <p:ext uri="{BB962C8B-B14F-4D97-AF65-F5344CB8AC3E}">
        <p14:creationId xmlns:p14="http://schemas.microsoft.com/office/powerpoint/2010/main" val="3124500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658956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7.6</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D2F6142C-C73B-8846-8F46-EA2A32050DCC}"/>
              </a:ext>
            </a:extLst>
          </p:cNvPr>
          <p:cNvPicPr>
            <a:picLocks noChangeAspect="1"/>
          </p:cNvPicPr>
          <p:nvPr/>
        </p:nvPicPr>
        <p:blipFill rotWithShape="1">
          <a:blip r:embed="rId2"/>
          <a:srcRect r="1094" b="1291"/>
          <a:stretch/>
        </p:blipFill>
        <p:spPr>
          <a:xfrm>
            <a:off x="1876318" y="1479751"/>
            <a:ext cx="8346974" cy="3848154"/>
          </a:xfrm>
          <a:prstGeom prst="rect">
            <a:avLst/>
          </a:prstGeom>
        </p:spPr>
      </p:pic>
      <p:sp>
        <p:nvSpPr>
          <p:cNvPr id="5" name="TextBox 4">
            <a:extLst>
              <a:ext uri="{FF2B5EF4-FFF2-40B4-BE49-F238E27FC236}">
                <a16:creationId xmlns:a16="http://schemas.microsoft.com/office/drawing/2014/main" id="{4C464E47-EE85-ED4A-8A6D-C7C347D0667A}"/>
              </a:ext>
            </a:extLst>
          </p:cNvPr>
          <p:cNvSpPr txBox="1"/>
          <p:nvPr/>
        </p:nvSpPr>
        <p:spPr>
          <a:xfrm>
            <a:off x="9045726" y="1129985"/>
            <a:ext cx="1177566" cy="400110"/>
          </a:xfrm>
          <a:prstGeom prst="rect">
            <a:avLst/>
          </a:prstGeom>
          <a:noFill/>
        </p:spPr>
        <p:txBody>
          <a:bodyPr wrap="none" rtlCol="0">
            <a:spAutoFit/>
          </a:bodyPr>
          <a:lstStyle/>
          <a:p>
            <a:r>
              <a:rPr kumimoji="1" lang="en-US" altLang="zh-CN" sz="2000" dirty="0" err="1">
                <a:solidFill>
                  <a:srgbClr val="FF0000"/>
                </a:solidFill>
              </a:rPr>
              <a:t>swap.o</a:t>
            </a:r>
            <a:r>
              <a:rPr kumimoji="1" lang="zh-CN" altLang="en-US" sz="2000" dirty="0">
                <a:solidFill>
                  <a:srgbClr val="FF0000"/>
                </a:solidFill>
              </a:rPr>
              <a:t>中</a:t>
            </a:r>
          </a:p>
        </p:txBody>
      </p:sp>
      <p:sp>
        <p:nvSpPr>
          <p:cNvPr id="7" name="TextBox 6">
            <a:extLst>
              <a:ext uri="{FF2B5EF4-FFF2-40B4-BE49-F238E27FC236}">
                <a16:creationId xmlns:a16="http://schemas.microsoft.com/office/drawing/2014/main" id="{B06C5CE4-F805-FB45-9E6A-DE337819FF54}"/>
              </a:ext>
            </a:extLst>
          </p:cNvPr>
          <p:cNvSpPr txBox="1"/>
          <p:nvPr/>
        </p:nvSpPr>
        <p:spPr>
          <a:xfrm>
            <a:off x="10520741" y="1123836"/>
            <a:ext cx="845103" cy="400110"/>
          </a:xfrm>
          <a:prstGeom prst="rect">
            <a:avLst/>
          </a:prstGeom>
          <a:noFill/>
        </p:spPr>
        <p:txBody>
          <a:bodyPr wrap="none" rtlCol="0">
            <a:spAutoFit/>
          </a:bodyPr>
          <a:lstStyle/>
          <a:p>
            <a:r>
              <a:rPr kumimoji="1" lang="en-US" altLang="zh-CN" sz="2000" dirty="0" err="1">
                <a:solidFill>
                  <a:srgbClr val="FF0000"/>
                </a:solidFill>
              </a:rPr>
              <a:t>m.o</a:t>
            </a:r>
            <a:r>
              <a:rPr kumimoji="1" lang="zh-CN" altLang="en-US" sz="2000" dirty="0">
                <a:solidFill>
                  <a:srgbClr val="FF0000"/>
                </a:solidFill>
              </a:rPr>
              <a:t>中</a:t>
            </a:r>
          </a:p>
        </p:txBody>
      </p:sp>
      <p:sp>
        <p:nvSpPr>
          <p:cNvPr id="3" name="TextBox 2">
            <a:extLst>
              <a:ext uri="{FF2B5EF4-FFF2-40B4-BE49-F238E27FC236}">
                <a16:creationId xmlns:a16="http://schemas.microsoft.com/office/drawing/2014/main" id="{D0CE0E82-5A2F-E544-AEA3-FF38C32D7959}"/>
              </a:ext>
            </a:extLst>
          </p:cNvPr>
          <p:cNvSpPr txBox="1"/>
          <p:nvPr/>
        </p:nvSpPr>
        <p:spPr>
          <a:xfrm>
            <a:off x="10538228" y="2090057"/>
            <a:ext cx="657424" cy="369332"/>
          </a:xfrm>
          <a:prstGeom prst="rect">
            <a:avLst/>
          </a:prstGeom>
          <a:noFill/>
        </p:spPr>
        <p:txBody>
          <a:bodyPr wrap="none" rtlCol="0">
            <a:spAutoFit/>
          </a:bodyPr>
          <a:lstStyle/>
          <a:p>
            <a:r>
              <a:rPr kumimoji="1" lang="en-US" altLang="zh-CN" dirty="0"/>
              <a:t>.data</a:t>
            </a:r>
            <a:endParaRPr kumimoji="1" lang="zh-CN" altLang="en-US" dirty="0"/>
          </a:p>
        </p:txBody>
      </p:sp>
    </p:spTree>
    <p:extLst>
      <p:ext uri="{BB962C8B-B14F-4D97-AF65-F5344CB8AC3E}">
        <p14:creationId xmlns:p14="http://schemas.microsoft.com/office/powerpoint/2010/main" val="2851719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8C9C7293-F103-D64C-AE53-5094C8270DC8}"/>
              </a:ext>
            </a:extLst>
          </p:cNvPr>
          <p:cNvSpPr txBox="1"/>
          <p:nvPr/>
        </p:nvSpPr>
        <p:spPr>
          <a:xfrm>
            <a:off x="268438" y="1232876"/>
            <a:ext cx="4025461"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rPr>
              <a:t>简介</a:t>
            </a:r>
            <a:endParaRPr kumimoji="1" lang="en-US" altLang="zh-CN"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背景知识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中的声明</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中的全局</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函数与链接器符号的关系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符号解析</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全局符号多重定义的处理规则</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ELF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文件格式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符号表</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重定位</a:t>
            </a:r>
            <a:endParaRPr kumimoji="1" lang="en-US" altLang="zh-CN" sz="1800" b="0" i="0" u="none" strike="noStrike" kern="1200" cap="none" spc="0" normalizeH="0" baseline="0" noProof="0" dirty="0">
              <a:ln>
                <a:noFill/>
              </a:ln>
              <a:solidFill>
                <a:schemeClr val="accent1"/>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引用重定位算法</a:t>
            </a:r>
          </a:p>
        </p:txBody>
      </p:sp>
      <p:sp>
        <p:nvSpPr>
          <p:cNvPr id="7" name="TextBox 6">
            <a:extLst>
              <a:ext uri="{FF2B5EF4-FFF2-40B4-BE49-F238E27FC236}">
                <a16:creationId xmlns:a16="http://schemas.microsoft.com/office/drawing/2014/main" id="{BC9363CC-3851-534B-B411-246B081D9D9F}"/>
              </a:ext>
            </a:extLst>
          </p:cNvPr>
          <p:cNvSpPr txBox="1"/>
          <p:nvPr/>
        </p:nvSpPr>
        <p:spPr>
          <a:xfrm>
            <a:off x="4801937" y="1224586"/>
            <a:ext cx="3243196" cy="293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可执行文件的加载</a:t>
            </a:r>
            <a:r>
              <a:rPr kumimoji="1" lang="zh-CN" altLang="en-CN" dirty="0">
                <a:solidFill>
                  <a:schemeClr val="accent3"/>
                </a:solidFill>
                <a:latin typeface="SimHei" panose="02010609060101010101" pitchFamily="49" charset="-122"/>
                <a:ea typeface="SimHei" panose="02010609060101010101" pitchFamily="49" charset="-122"/>
                <a:cs typeface="Calibri" panose="020F0502020204030204" pitchFamily="34" charset="0"/>
              </a:rPr>
              <a:t>与执行</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静态库</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基本概念</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3"/>
                </a:solidFill>
                <a:latin typeface="Calibri" panose="020F0502020204030204" pitchFamily="34" charset="0"/>
                <a:ea typeface="SimHei" panose="02010609060101010101" pitchFamily="49" charset="-122"/>
                <a:cs typeface="Calibri" panose="020F0502020204030204" pitchFamily="34" charset="0"/>
              </a:rPr>
              <a:t>静态库解析引用的算法</a:t>
            </a:r>
            <a:endParaRPr kumimoji="1" lang="en-US" altLang="zh-CN" dirty="0">
              <a:solidFill>
                <a:schemeClr val="accent3"/>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3"/>
                </a:solidFill>
                <a:latin typeface="SimHei" panose="02010609060101010101" pitchFamily="49" charset="-122"/>
                <a:ea typeface="SimHei" panose="02010609060101010101" pitchFamily="49" charset="-122"/>
                <a:cs typeface="Calibri" panose="020F0502020204030204" pitchFamily="34" charset="0"/>
              </a:rPr>
              <a:t>动态链接</a:t>
            </a:r>
            <a:endParaRPr kumimoji="1" lang="en-US" altLang="zh-CN" dirty="0">
              <a:solidFill>
                <a:schemeClr val="accent3"/>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共享库</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rPr>
              <a:t>库打桩机制</a:t>
            </a:r>
            <a:endParaRPr kumimoji="1" lang="en-US" altLang="zh-CN" b="0" i="0" u="none" strike="noStrike" kern="1200" cap="none" spc="0" normalizeH="0" baseline="0" noProof="0" dirty="0">
              <a:ln>
                <a:noFill/>
              </a:ln>
              <a:solidFill>
                <a:schemeClr val="accent3"/>
              </a:solidFill>
              <a:effectLst/>
              <a:uLnTx/>
              <a:uFillTx/>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210215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重定位</a:t>
            </a:r>
          </a:p>
        </p:txBody>
      </p:sp>
      <p:sp>
        <p:nvSpPr>
          <p:cNvPr id="8" name="Rectangle 7">
            <a:extLst>
              <a:ext uri="{FF2B5EF4-FFF2-40B4-BE49-F238E27FC236}">
                <a16:creationId xmlns:a16="http://schemas.microsoft.com/office/drawing/2014/main" id="{120471A7-1C1B-BC42-96CD-2032201D7380}"/>
              </a:ext>
            </a:extLst>
          </p:cNvPr>
          <p:cNvSpPr/>
          <p:nvPr/>
        </p:nvSpPr>
        <p:spPr>
          <a:xfrm>
            <a:off x="470263" y="1294707"/>
            <a:ext cx="10416176"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链接器合并输入文件（</a:t>
            </a:r>
            <a:r>
              <a:rPr kumimoji="1" lang="en-US" altLang="zh-CN" sz="2000" dirty="0">
                <a:solidFill>
                  <a:schemeClr val="tx1"/>
                </a:solidFill>
                <a:latin typeface="Consolas" panose="020B0609020204030204" pitchFamily="49" charset="0"/>
                <a:ea typeface="KaiTi" panose="02010609060101010101" pitchFamily="49" charset="-122"/>
                <a:cs typeface="Consolas" panose="020B0609020204030204" pitchFamily="49" charset="0"/>
              </a:rPr>
              <a:t>.o</a:t>
            </a:r>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）中的各个节，并确定运行时地址</a:t>
            </a:r>
          </a:p>
        </p:txBody>
      </p:sp>
      <p:sp>
        <p:nvSpPr>
          <p:cNvPr id="9" name="Rectangle 8">
            <a:extLst>
              <a:ext uri="{FF2B5EF4-FFF2-40B4-BE49-F238E27FC236}">
                <a16:creationId xmlns:a16="http://schemas.microsoft.com/office/drawing/2014/main" id="{481E8B85-9050-A748-A08C-47655A64C6F2}"/>
              </a:ext>
            </a:extLst>
          </p:cNvPr>
          <p:cNvSpPr/>
          <p:nvPr/>
        </p:nvSpPr>
        <p:spPr>
          <a:xfrm>
            <a:off x="409304" y="1294707"/>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TextBox 9">
            <a:extLst>
              <a:ext uri="{FF2B5EF4-FFF2-40B4-BE49-F238E27FC236}">
                <a16:creationId xmlns:a16="http://schemas.microsoft.com/office/drawing/2014/main" id="{F489F8C6-F1BC-2E44-A078-1637FA0D7871}"/>
              </a:ext>
            </a:extLst>
          </p:cNvPr>
          <p:cNvSpPr txBox="1"/>
          <p:nvPr/>
        </p:nvSpPr>
        <p:spPr>
          <a:xfrm>
            <a:off x="281139" y="1756261"/>
            <a:ext cx="5957100" cy="46142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合</a:t>
            </a:r>
            <a:r>
              <a:rPr kumimoji="1" lang="zh-CN" altLang="en-US" dirty="0">
                <a:latin typeface="Consolas" panose="020B0609020204030204" pitchFamily="49" charset="0"/>
                <a:ea typeface="SimHei" panose="02010609060101010101" pitchFamily="49" charset="-122"/>
                <a:cs typeface="Consolas" panose="020B0609020204030204" pitchFamily="49" charset="0"/>
              </a:rPr>
              <a:t>并同类项形成聚合节，并确定</a:t>
            </a: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运行时地址（运行时在虚拟内存中的地址）</a:t>
            </a:r>
            <a:endParaRPr kumimoji="1" lang="en-US" altLang="zh-CN"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285750" indent="-28575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需要确定的运行时地址有</a:t>
            </a:r>
            <a:endParaRPr kumimoji="1" lang="en-US" altLang="zh-CN" dirty="0">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dirty="0">
                <a:latin typeface="Consolas" panose="020B0609020204030204" pitchFamily="49" charset="0"/>
                <a:ea typeface="SimHei" panose="02010609060101010101" pitchFamily="49" charset="-122"/>
                <a:cs typeface="Consolas" panose="020B0609020204030204" pitchFamily="49" charset="0"/>
              </a:rPr>
              <a:t>输入文件中每个节的运行时地址</a:t>
            </a:r>
            <a:endParaRPr kumimoji="1" lang="en-US" altLang="zh-CN" dirty="0">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dirty="0">
                <a:latin typeface="Consolas" panose="020B0609020204030204" pitchFamily="49" charset="0"/>
                <a:ea typeface="SimHei" panose="02010609060101010101" pitchFamily="49" charset="-122"/>
                <a:cs typeface="Consolas" panose="020B0609020204030204" pitchFamily="49" charset="0"/>
              </a:rPr>
              <a:t>聚合节的运行时地址</a:t>
            </a:r>
            <a:endParaRPr kumimoji="1" lang="en-US" altLang="zh-CN" dirty="0">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dirty="0">
                <a:latin typeface="Consolas" panose="020B0609020204030204" pitchFamily="49" charset="0"/>
                <a:ea typeface="SimHei" panose="02010609060101010101" pitchFamily="49" charset="-122"/>
                <a:cs typeface="Consolas" panose="020B0609020204030204" pitchFamily="49" charset="0"/>
              </a:rPr>
              <a:t>输入文件中每个</a:t>
            </a: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符号定义</a:t>
            </a:r>
            <a:r>
              <a:rPr kumimoji="1" lang="zh-CN" altLang="en-US" dirty="0">
                <a:latin typeface="Consolas" panose="020B0609020204030204" pitchFamily="49" charset="0"/>
                <a:ea typeface="SimHei" panose="02010609060101010101" pitchFamily="49" charset="-122"/>
                <a:cs typeface="Consolas" panose="020B0609020204030204" pitchFamily="49" charset="0"/>
              </a:rPr>
              <a:t>的运行时地址</a:t>
            </a:r>
            <a:endParaRPr kumimoji="1" lang="en-US" altLang="zh-CN" dirty="0">
              <a:latin typeface="Consolas" panose="020B0609020204030204" pitchFamily="49" charset="0"/>
              <a:ea typeface="SimHei" panose="02010609060101010101" pitchFamily="49" charset="-122"/>
              <a:cs typeface="Consolas" panose="020B0609020204030204" pitchFamily="49" charset="0"/>
            </a:endParaRPr>
          </a:p>
          <a:p>
            <a:pPr marL="742950" marR="0" lvl="1"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1" lang="zh-CN" altLang="en-US"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输入文件中每个</a:t>
            </a:r>
            <a:r>
              <a:rPr kumimoji="1" lang="zh-CN" altLang="en-US" sz="18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符号引用对应的定义</a:t>
            </a:r>
            <a:r>
              <a:rPr kumimoji="1" lang="zh-CN" altLang="en-US"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的运行时地址</a:t>
            </a:r>
            <a:endParaRPr kumimoji="1" lang="en-US" altLang="zh-CN"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对于前三种情况，只需要修改符号表中条目的</a:t>
            </a:r>
            <a:r>
              <a:rPr kumimoji="1" lang="en-US" altLang="zh-CN" dirty="0">
                <a:solidFill>
                  <a:schemeClr val="accent1"/>
                </a:solidFill>
                <a:latin typeface="Consolas" panose="020B0609020204030204" pitchFamily="49" charset="0"/>
                <a:ea typeface="SimHei" panose="02010609060101010101" pitchFamily="49" charset="-122"/>
                <a:cs typeface="Consolas" panose="020B0609020204030204" pitchFamily="49" charset="0"/>
              </a:rPr>
              <a:t>value</a:t>
            </a: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字段即可</a:t>
            </a:r>
            <a:endParaRPr kumimoji="1" lang="en-US" altLang="zh-CN" sz="18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marR="0" lvl="1"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1" lang="zh-CN" altLang="en-US" sz="18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链接前：</a:t>
            </a:r>
            <a:r>
              <a:rPr kumimoji="1" lang="en-US" altLang="zh-CN" sz="18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section</a:t>
            </a:r>
            <a:r>
              <a:rPr kumimoji="1" lang="zh-CN" altLang="en-US" sz="18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 </a:t>
            </a:r>
            <a:r>
              <a:rPr kumimoji="1" lang="en-US" altLang="zh-CN" sz="18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offset</a:t>
            </a:r>
          </a:p>
          <a:p>
            <a:pPr marL="742950" marR="0" lvl="1"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1" lang="zh-CN" altLang="en-US" sz="18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链接后：运行时地址</a:t>
            </a:r>
            <a:endParaRPr kumimoji="1" lang="en-US" altLang="zh-CN" sz="18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endParaRPr>
          </a:p>
        </p:txBody>
      </p:sp>
      <p:pic>
        <p:nvPicPr>
          <p:cNvPr id="12" name="Picture 11">
            <a:extLst>
              <a:ext uri="{FF2B5EF4-FFF2-40B4-BE49-F238E27FC236}">
                <a16:creationId xmlns:a16="http://schemas.microsoft.com/office/drawing/2014/main" id="{F60C5C4B-DC74-A04F-AFA0-40EC511BBEB4}"/>
              </a:ext>
            </a:extLst>
          </p:cNvPr>
          <p:cNvPicPr>
            <a:picLocks noChangeAspect="1"/>
          </p:cNvPicPr>
          <p:nvPr/>
        </p:nvPicPr>
        <p:blipFill>
          <a:blip r:embed="rId3"/>
          <a:stretch>
            <a:fillRect/>
          </a:stretch>
        </p:blipFill>
        <p:spPr>
          <a:xfrm>
            <a:off x="6204287" y="1841153"/>
            <a:ext cx="5785600" cy="3175693"/>
          </a:xfrm>
          <a:prstGeom prst="rect">
            <a:avLst/>
          </a:prstGeom>
        </p:spPr>
      </p:pic>
    </p:spTree>
    <p:extLst>
      <p:ext uri="{BB962C8B-B14F-4D97-AF65-F5344CB8AC3E}">
        <p14:creationId xmlns:p14="http://schemas.microsoft.com/office/powerpoint/2010/main" val="5323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重定位</a:t>
            </a:r>
          </a:p>
        </p:txBody>
      </p:sp>
      <p:sp>
        <p:nvSpPr>
          <p:cNvPr id="8" name="Rectangle 7">
            <a:extLst>
              <a:ext uri="{FF2B5EF4-FFF2-40B4-BE49-F238E27FC236}">
                <a16:creationId xmlns:a16="http://schemas.microsoft.com/office/drawing/2014/main" id="{120471A7-1C1B-BC42-96CD-2032201D7380}"/>
              </a:ext>
            </a:extLst>
          </p:cNvPr>
          <p:cNvSpPr/>
          <p:nvPr/>
        </p:nvSpPr>
        <p:spPr>
          <a:xfrm>
            <a:off x="470263" y="1294707"/>
            <a:ext cx="10416176"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链接器合并输入文件（</a:t>
            </a:r>
            <a:r>
              <a:rPr kumimoji="1" lang="en-US" altLang="zh-CN" sz="2000" dirty="0">
                <a:solidFill>
                  <a:schemeClr val="tx1"/>
                </a:solidFill>
                <a:latin typeface="Consolas" panose="020B0609020204030204" pitchFamily="49" charset="0"/>
                <a:ea typeface="KaiTi" panose="02010609060101010101" pitchFamily="49" charset="-122"/>
                <a:cs typeface="Consolas" panose="020B0609020204030204" pitchFamily="49" charset="0"/>
              </a:rPr>
              <a:t>.o</a:t>
            </a:r>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）中的各个节，并确定运行时地址</a:t>
            </a:r>
          </a:p>
        </p:txBody>
      </p:sp>
      <p:sp>
        <p:nvSpPr>
          <p:cNvPr id="9" name="Rectangle 8">
            <a:extLst>
              <a:ext uri="{FF2B5EF4-FFF2-40B4-BE49-F238E27FC236}">
                <a16:creationId xmlns:a16="http://schemas.microsoft.com/office/drawing/2014/main" id="{481E8B85-9050-A748-A08C-47655A64C6F2}"/>
              </a:ext>
            </a:extLst>
          </p:cNvPr>
          <p:cNvSpPr/>
          <p:nvPr/>
        </p:nvSpPr>
        <p:spPr>
          <a:xfrm>
            <a:off x="409304" y="1294707"/>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TextBox 9">
            <a:extLst>
              <a:ext uri="{FF2B5EF4-FFF2-40B4-BE49-F238E27FC236}">
                <a16:creationId xmlns:a16="http://schemas.microsoft.com/office/drawing/2014/main" id="{F489F8C6-F1BC-2E44-A078-1637FA0D7871}"/>
              </a:ext>
            </a:extLst>
          </p:cNvPr>
          <p:cNvSpPr txBox="1"/>
          <p:nvPr/>
        </p:nvSpPr>
        <p:spPr>
          <a:xfrm>
            <a:off x="281138" y="1756261"/>
            <a:ext cx="4315246" cy="212122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对于最后一种情况，实际上是要把</a:t>
            </a: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符号定义的运行时地址填到对应的引用的位置</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（引用重定位）</a:t>
            </a:r>
            <a:endParaRPr kumimoji="1" lang="en-US" altLang="zh-CN"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marR="0" lvl="1"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链接器如何知道引用发生在哪里？</a:t>
            </a:r>
            <a:endParaRPr kumimoji="1" lang="en-US" altLang="zh-CN" dirty="0">
              <a:solidFill>
                <a:schemeClr val="accent1"/>
              </a:solidFill>
              <a:latin typeface="Consolas" panose="020B0609020204030204" pitchFamily="49" charset="0"/>
              <a:ea typeface="SimHei" panose="02010609060101010101" pitchFamily="49" charset="-122"/>
              <a:cs typeface="Consolas" panose="020B0609020204030204" pitchFamily="49" charset="0"/>
            </a:endParaRPr>
          </a:p>
          <a:p>
            <a:pPr marL="742950" marR="0" lvl="1"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根据汇编器设置的</a:t>
            </a: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重定位条目</a:t>
            </a:r>
            <a:endParaRPr kumimoji="1" lang="en-US" altLang="zh-CN" dirty="0">
              <a:solidFill>
                <a:srgbClr val="FF0000"/>
              </a:solidFill>
              <a:latin typeface="Consolas" panose="020B0609020204030204" pitchFamily="49" charset="0"/>
              <a:ea typeface="SimHei" panose="02010609060101010101" pitchFamily="49" charset="-122"/>
              <a:cs typeface="Consolas" panose="020B0609020204030204" pitchFamily="49" charset="0"/>
            </a:endParaRPr>
          </a:p>
        </p:txBody>
      </p:sp>
      <p:pic>
        <p:nvPicPr>
          <p:cNvPr id="3" name="Picture 2">
            <a:extLst>
              <a:ext uri="{FF2B5EF4-FFF2-40B4-BE49-F238E27FC236}">
                <a16:creationId xmlns:a16="http://schemas.microsoft.com/office/drawing/2014/main" id="{EAB92A3D-13E5-5141-8513-7DC6570F4B3E}"/>
              </a:ext>
            </a:extLst>
          </p:cNvPr>
          <p:cNvPicPr>
            <a:picLocks noChangeAspect="1"/>
          </p:cNvPicPr>
          <p:nvPr/>
        </p:nvPicPr>
        <p:blipFill rotWithShape="1">
          <a:blip r:embed="rId3"/>
          <a:srcRect r="277"/>
          <a:stretch/>
        </p:blipFill>
        <p:spPr>
          <a:xfrm>
            <a:off x="4803316" y="1754169"/>
            <a:ext cx="7148844" cy="4740799"/>
          </a:xfrm>
          <a:prstGeom prst="rect">
            <a:avLst/>
          </a:prstGeom>
        </p:spPr>
      </p:pic>
    </p:spTree>
    <p:extLst>
      <p:ext uri="{BB962C8B-B14F-4D97-AF65-F5344CB8AC3E}">
        <p14:creationId xmlns:p14="http://schemas.microsoft.com/office/powerpoint/2010/main" val="294587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49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重定位</a:t>
            </a:r>
          </a:p>
        </p:txBody>
      </p:sp>
      <p:sp>
        <p:nvSpPr>
          <p:cNvPr id="8" name="Rectangle 7">
            <a:extLst>
              <a:ext uri="{FF2B5EF4-FFF2-40B4-BE49-F238E27FC236}">
                <a16:creationId xmlns:a16="http://schemas.microsoft.com/office/drawing/2014/main" id="{120471A7-1C1B-BC42-96CD-2032201D7380}"/>
              </a:ext>
            </a:extLst>
          </p:cNvPr>
          <p:cNvSpPr/>
          <p:nvPr/>
        </p:nvSpPr>
        <p:spPr>
          <a:xfrm>
            <a:off x="470263" y="1294707"/>
            <a:ext cx="10416176"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链接器合并输入文件（</a:t>
            </a:r>
            <a:r>
              <a:rPr kumimoji="1" lang="en-US" altLang="zh-CN" sz="2000" dirty="0">
                <a:solidFill>
                  <a:schemeClr val="tx1"/>
                </a:solidFill>
                <a:latin typeface="Consolas" panose="020B0609020204030204" pitchFamily="49" charset="0"/>
                <a:ea typeface="KaiTi" panose="02010609060101010101" pitchFamily="49" charset="-122"/>
                <a:cs typeface="Consolas" panose="020B0609020204030204" pitchFamily="49" charset="0"/>
              </a:rPr>
              <a:t>.o</a:t>
            </a:r>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）中的各个节，并确定运行时地址</a:t>
            </a:r>
          </a:p>
        </p:txBody>
      </p:sp>
      <p:sp>
        <p:nvSpPr>
          <p:cNvPr id="9" name="Rectangle 8">
            <a:extLst>
              <a:ext uri="{FF2B5EF4-FFF2-40B4-BE49-F238E27FC236}">
                <a16:creationId xmlns:a16="http://schemas.microsoft.com/office/drawing/2014/main" id="{481E8B85-9050-A748-A08C-47655A64C6F2}"/>
              </a:ext>
            </a:extLst>
          </p:cNvPr>
          <p:cNvSpPr/>
          <p:nvPr/>
        </p:nvSpPr>
        <p:spPr>
          <a:xfrm>
            <a:off x="409304" y="1294707"/>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TextBox 9">
            <a:extLst>
              <a:ext uri="{FF2B5EF4-FFF2-40B4-BE49-F238E27FC236}">
                <a16:creationId xmlns:a16="http://schemas.microsoft.com/office/drawing/2014/main" id="{F489F8C6-F1BC-2E44-A078-1637FA0D7871}"/>
              </a:ext>
            </a:extLst>
          </p:cNvPr>
          <p:cNvSpPr txBox="1"/>
          <p:nvPr/>
        </p:nvSpPr>
        <p:spPr>
          <a:xfrm>
            <a:off x="281138" y="1756261"/>
            <a:ext cx="10045485" cy="378321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重定位条目</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在</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文件的</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rel.text</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或</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rel.data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节中</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每个条目的格式</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offset</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：引用在节中的偏移量</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type</a:t>
            </a:r>
          </a:p>
          <a:p>
            <a:pPr marL="1657350" lvl="3" indent="-285750">
              <a:lnSpc>
                <a:spcPct val="150000"/>
              </a:lnSpc>
              <a:buFont typeface="Wingdings" pitchFamily="2" charset="2"/>
              <a:buChar char="ü"/>
              <a:defRPr/>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R_X86_64_PC32</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：重定位一个使用</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32</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位</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PC</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相对地址的引用</a:t>
            </a:r>
          </a:p>
          <a:p>
            <a:pPr marL="1657350" lvl="3" indent="-285750">
              <a:lnSpc>
                <a:spcPct val="150000"/>
              </a:lnSpc>
              <a:buFont typeface="Wingdings" pitchFamily="2" charset="2"/>
              <a:buChar char="ü"/>
              <a:defRPr/>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R_X86_64_32</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：重定位一个使用</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32</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位绝对地址的引用</a:t>
            </a:r>
          </a:p>
          <a:p>
            <a:pPr marL="1200150" lvl="2" indent="-285750">
              <a:lnSpc>
                <a:spcPct val="150000"/>
              </a:lnSpc>
              <a:buFont typeface="Arial" panose="020B0604020202020204" pitchFamily="34" charset="0"/>
              <a:buChar char="•"/>
              <a:defRPr/>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symbol</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：对应的符号定义在符号表中的索引</a:t>
            </a:r>
          </a:p>
          <a:p>
            <a:pPr marL="1200150" lvl="2" indent="-285750">
              <a:lnSpc>
                <a:spcPct val="150000"/>
              </a:lnSpc>
              <a:buFont typeface="Arial" panose="020B0604020202020204" pitchFamily="34" charset="0"/>
              <a:buChar char="•"/>
              <a:defRPr/>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addend</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：有符号常数，一般用于</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PC</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相对地址的计算</a:t>
            </a:r>
          </a:p>
        </p:txBody>
      </p:sp>
      <p:pic>
        <p:nvPicPr>
          <p:cNvPr id="13" name="Picture 12">
            <a:extLst>
              <a:ext uri="{FF2B5EF4-FFF2-40B4-BE49-F238E27FC236}">
                <a16:creationId xmlns:a16="http://schemas.microsoft.com/office/drawing/2014/main" id="{30C1DBDF-CEBD-894F-81A4-891BB82452CE}"/>
              </a:ext>
            </a:extLst>
          </p:cNvPr>
          <p:cNvPicPr>
            <a:picLocks noChangeAspect="1"/>
          </p:cNvPicPr>
          <p:nvPr/>
        </p:nvPicPr>
        <p:blipFill rotWithShape="1">
          <a:blip r:embed="rId3"/>
          <a:srcRect l="856" t="26486" r="54604" b="2383"/>
          <a:stretch/>
        </p:blipFill>
        <p:spPr>
          <a:xfrm>
            <a:off x="5401228" y="1818092"/>
            <a:ext cx="6386080" cy="1955005"/>
          </a:xfrm>
          <a:prstGeom prst="rect">
            <a:avLst/>
          </a:prstGeom>
        </p:spPr>
      </p:pic>
    </p:spTree>
    <p:extLst>
      <p:ext uri="{BB962C8B-B14F-4D97-AF65-F5344CB8AC3E}">
        <p14:creationId xmlns:p14="http://schemas.microsoft.com/office/powerpoint/2010/main" val="127267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8AF3467-3D71-2C40-80B1-C47A9317FF6E}"/>
              </a:ext>
            </a:extLst>
          </p:cNvPr>
          <p:cNvSpPr/>
          <p:nvPr/>
        </p:nvSpPr>
        <p:spPr>
          <a:xfrm>
            <a:off x="1248508" y="4387010"/>
            <a:ext cx="9370608" cy="984738"/>
          </a:xfrm>
          <a:prstGeom prst="rect">
            <a:avLst/>
          </a:prstGeom>
          <a:solidFill>
            <a:schemeClr val="accent1">
              <a:alpha val="2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简介：编译链</a:t>
            </a:r>
          </a:p>
        </p:txBody>
      </p:sp>
      <p:pic>
        <p:nvPicPr>
          <p:cNvPr id="2" name="Picture 1">
            <a:extLst>
              <a:ext uri="{FF2B5EF4-FFF2-40B4-BE49-F238E27FC236}">
                <a16:creationId xmlns:a16="http://schemas.microsoft.com/office/drawing/2014/main" id="{67A809C5-0371-C544-98D1-37D04FC5529B}"/>
              </a:ext>
            </a:extLst>
          </p:cNvPr>
          <p:cNvPicPr>
            <a:picLocks noChangeAspect="1"/>
          </p:cNvPicPr>
          <p:nvPr/>
        </p:nvPicPr>
        <p:blipFill rotWithShape="1">
          <a:blip r:embed="rId2"/>
          <a:srcRect r="545" b="4769"/>
          <a:stretch/>
        </p:blipFill>
        <p:spPr>
          <a:xfrm>
            <a:off x="260604" y="1801325"/>
            <a:ext cx="11670792" cy="2201164"/>
          </a:xfrm>
          <a:prstGeom prst="rect">
            <a:avLst/>
          </a:prstGeom>
        </p:spPr>
      </p:pic>
      <p:cxnSp>
        <p:nvCxnSpPr>
          <p:cNvPr id="4" name="Straight Connector 3">
            <a:extLst>
              <a:ext uri="{FF2B5EF4-FFF2-40B4-BE49-F238E27FC236}">
                <a16:creationId xmlns:a16="http://schemas.microsoft.com/office/drawing/2014/main" id="{0499627D-E55B-5342-9CCF-1C908ED63975}"/>
              </a:ext>
            </a:extLst>
          </p:cNvPr>
          <p:cNvCxnSpPr>
            <a:cxnSpLocks/>
            <a:endCxn id="5" idx="0"/>
          </p:cNvCxnSpPr>
          <p:nvPr/>
        </p:nvCxnSpPr>
        <p:spPr>
          <a:xfrm>
            <a:off x="2109216" y="3380697"/>
            <a:ext cx="0" cy="1248977"/>
          </a:xfrm>
          <a:prstGeom prst="line">
            <a:avLst/>
          </a:prstGeom>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5BADA241-193D-094E-A885-3D03B8384C19}"/>
              </a:ext>
            </a:extLst>
          </p:cNvPr>
          <p:cNvSpPr/>
          <p:nvPr/>
        </p:nvSpPr>
        <p:spPr>
          <a:xfrm>
            <a:off x="1572885" y="4629674"/>
            <a:ext cx="1072662" cy="487680"/>
          </a:xfrm>
          <a:prstGeom prst="rect">
            <a:avLst/>
          </a:prstGeom>
          <a:solidFill>
            <a:srgbClr val="F7F5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cpp</a:t>
            </a:r>
            <a:endParaRPr kumimoji="1" lang="zh-CN" altLang="en-US" dirty="0">
              <a:solidFill>
                <a:schemeClr val="tx1"/>
              </a:solidFill>
            </a:endParaRPr>
          </a:p>
        </p:txBody>
      </p:sp>
      <p:cxnSp>
        <p:nvCxnSpPr>
          <p:cNvPr id="20" name="Straight Connector 19">
            <a:extLst>
              <a:ext uri="{FF2B5EF4-FFF2-40B4-BE49-F238E27FC236}">
                <a16:creationId xmlns:a16="http://schemas.microsoft.com/office/drawing/2014/main" id="{E3D18AD0-2E6D-6943-AD25-83CB162109FC}"/>
              </a:ext>
            </a:extLst>
          </p:cNvPr>
          <p:cNvCxnSpPr>
            <a:cxnSpLocks/>
            <a:endCxn id="21" idx="0"/>
          </p:cNvCxnSpPr>
          <p:nvPr/>
        </p:nvCxnSpPr>
        <p:spPr>
          <a:xfrm>
            <a:off x="4889861" y="3380697"/>
            <a:ext cx="0" cy="1248977"/>
          </a:xfrm>
          <a:prstGeom prst="line">
            <a:avLst/>
          </a:prstGeom>
        </p:spPr>
        <p:style>
          <a:lnRef idx="3">
            <a:schemeClr val="dk1"/>
          </a:lnRef>
          <a:fillRef idx="0">
            <a:schemeClr val="dk1"/>
          </a:fillRef>
          <a:effectRef idx="2">
            <a:schemeClr val="dk1"/>
          </a:effectRef>
          <a:fontRef idx="minor">
            <a:schemeClr val="tx1"/>
          </a:fontRef>
        </p:style>
      </p:cxnSp>
      <p:sp>
        <p:nvSpPr>
          <p:cNvPr id="21" name="Rectangle 20">
            <a:extLst>
              <a:ext uri="{FF2B5EF4-FFF2-40B4-BE49-F238E27FC236}">
                <a16:creationId xmlns:a16="http://schemas.microsoft.com/office/drawing/2014/main" id="{8B20E7FC-2543-5046-9D18-75B48FE00439}"/>
              </a:ext>
            </a:extLst>
          </p:cNvPr>
          <p:cNvSpPr/>
          <p:nvPr/>
        </p:nvSpPr>
        <p:spPr>
          <a:xfrm>
            <a:off x="4353530" y="4629674"/>
            <a:ext cx="1072662" cy="487680"/>
          </a:xfrm>
          <a:prstGeom prst="rect">
            <a:avLst/>
          </a:prstGeom>
          <a:solidFill>
            <a:srgbClr val="F7F5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cc1</a:t>
            </a:r>
            <a:endParaRPr kumimoji="1" lang="zh-CN" altLang="en-US" dirty="0">
              <a:solidFill>
                <a:schemeClr val="tx1"/>
              </a:solidFill>
            </a:endParaRPr>
          </a:p>
        </p:txBody>
      </p:sp>
      <p:cxnSp>
        <p:nvCxnSpPr>
          <p:cNvPr id="22" name="Straight Connector 21">
            <a:extLst>
              <a:ext uri="{FF2B5EF4-FFF2-40B4-BE49-F238E27FC236}">
                <a16:creationId xmlns:a16="http://schemas.microsoft.com/office/drawing/2014/main" id="{71BDA8B7-F1C7-714D-AC15-DF0AC538157C}"/>
              </a:ext>
            </a:extLst>
          </p:cNvPr>
          <p:cNvCxnSpPr>
            <a:cxnSpLocks/>
            <a:endCxn id="23" idx="0"/>
          </p:cNvCxnSpPr>
          <p:nvPr/>
        </p:nvCxnSpPr>
        <p:spPr>
          <a:xfrm>
            <a:off x="7347441" y="3380697"/>
            <a:ext cx="0" cy="1248977"/>
          </a:xfrm>
          <a:prstGeom prst="line">
            <a:avLst/>
          </a:prstGeom>
        </p:spPr>
        <p:style>
          <a:lnRef idx="3">
            <a:schemeClr val="dk1"/>
          </a:lnRef>
          <a:fillRef idx="0">
            <a:schemeClr val="dk1"/>
          </a:fillRef>
          <a:effectRef idx="2">
            <a:schemeClr val="dk1"/>
          </a:effectRef>
          <a:fontRef idx="minor">
            <a:schemeClr val="tx1"/>
          </a:fontRef>
        </p:style>
      </p:cxnSp>
      <p:sp>
        <p:nvSpPr>
          <p:cNvPr id="23" name="Rectangle 22">
            <a:extLst>
              <a:ext uri="{FF2B5EF4-FFF2-40B4-BE49-F238E27FC236}">
                <a16:creationId xmlns:a16="http://schemas.microsoft.com/office/drawing/2014/main" id="{1A7BC9C8-07A2-4440-A13C-000025447C3A}"/>
              </a:ext>
            </a:extLst>
          </p:cNvPr>
          <p:cNvSpPr/>
          <p:nvPr/>
        </p:nvSpPr>
        <p:spPr>
          <a:xfrm>
            <a:off x="6811110" y="4629674"/>
            <a:ext cx="1072662" cy="487680"/>
          </a:xfrm>
          <a:prstGeom prst="rect">
            <a:avLst/>
          </a:prstGeom>
          <a:solidFill>
            <a:srgbClr val="F7F5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as/gas</a:t>
            </a:r>
            <a:endParaRPr kumimoji="1" lang="zh-CN" altLang="en-US" dirty="0">
              <a:solidFill>
                <a:schemeClr val="tx1"/>
              </a:solidFill>
            </a:endParaRPr>
          </a:p>
        </p:txBody>
      </p:sp>
      <p:cxnSp>
        <p:nvCxnSpPr>
          <p:cNvPr id="24" name="Straight Connector 23">
            <a:extLst>
              <a:ext uri="{FF2B5EF4-FFF2-40B4-BE49-F238E27FC236}">
                <a16:creationId xmlns:a16="http://schemas.microsoft.com/office/drawing/2014/main" id="{50F1F965-6FC3-1947-832C-5BD6D8748172}"/>
              </a:ext>
            </a:extLst>
          </p:cNvPr>
          <p:cNvCxnSpPr>
            <a:cxnSpLocks/>
            <a:endCxn id="25" idx="0"/>
          </p:cNvCxnSpPr>
          <p:nvPr/>
        </p:nvCxnSpPr>
        <p:spPr>
          <a:xfrm>
            <a:off x="9805021" y="3380697"/>
            <a:ext cx="0" cy="1248977"/>
          </a:xfrm>
          <a:prstGeom prst="line">
            <a:avLst/>
          </a:prstGeom>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A563DCB7-0C6C-9A42-A668-A66207F90A36}"/>
              </a:ext>
            </a:extLst>
          </p:cNvPr>
          <p:cNvSpPr/>
          <p:nvPr/>
        </p:nvSpPr>
        <p:spPr>
          <a:xfrm>
            <a:off x="9268690" y="4629674"/>
            <a:ext cx="1072662" cy="487680"/>
          </a:xfrm>
          <a:prstGeom prst="rect">
            <a:avLst/>
          </a:prstGeom>
          <a:solidFill>
            <a:srgbClr val="F7F5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ld</a:t>
            </a:r>
            <a:endParaRPr kumimoji="1" lang="zh-CN" altLang="en-US" dirty="0">
              <a:solidFill>
                <a:schemeClr val="tx1"/>
              </a:solidFill>
            </a:endParaRPr>
          </a:p>
        </p:txBody>
      </p:sp>
      <p:sp>
        <p:nvSpPr>
          <p:cNvPr id="33" name="TextBox 32">
            <a:extLst>
              <a:ext uri="{FF2B5EF4-FFF2-40B4-BE49-F238E27FC236}">
                <a16:creationId xmlns:a16="http://schemas.microsoft.com/office/drawing/2014/main" id="{D41ED212-FF1A-2C4B-AC08-858A328ACCAA}"/>
              </a:ext>
            </a:extLst>
          </p:cNvPr>
          <p:cNvSpPr txBox="1"/>
          <p:nvPr/>
        </p:nvSpPr>
        <p:spPr>
          <a:xfrm>
            <a:off x="5199508" y="5429746"/>
            <a:ext cx="1468607" cy="369332"/>
          </a:xfrm>
          <a:prstGeom prst="rect">
            <a:avLst/>
          </a:prstGeom>
          <a:noFill/>
        </p:spPr>
        <p:txBody>
          <a:bodyPr wrap="none" rtlCol="0">
            <a:spAutoFit/>
          </a:bodyPr>
          <a:lstStyle/>
          <a:p>
            <a:pPr algn="ctr"/>
            <a:r>
              <a:rPr kumimoji="1" lang="en-US" altLang="zh-CN" i="1" dirty="0" err="1"/>
              <a:t>gcc</a:t>
            </a:r>
            <a:r>
              <a:rPr kumimoji="1" lang="en-US" altLang="zh-CN" i="1" dirty="0"/>
              <a:t> toolchain</a:t>
            </a:r>
            <a:endParaRPr kumimoji="1" lang="zh-CN" altLang="en-US" i="1" dirty="0"/>
          </a:p>
        </p:txBody>
      </p:sp>
    </p:spTree>
    <p:extLst>
      <p:ext uri="{BB962C8B-B14F-4D97-AF65-F5344CB8AC3E}">
        <p14:creationId xmlns:p14="http://schemas.microsoft.com/office/powerpoint/2010/main" val="2513994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重定位</a:t>
            </a:r>
          </a:p>
        </p:txBody>
      </p:sp>
      <p:sp>
        <p:nvSpPr>
          <p:cNvPr id="8" name="Rectangle 7">
            <a:extLst>
              <a:ext uri="{FF2B5EF4-FFF2-40B4-BE49-F238E27FC236}">
                <a16:creationId xmlns:a16="http://schemas.microsoft.com/office/drawing/2014/main" id="{120471A7-1C1B-BC42-96CD-2032201D7380}"/>
              </a:ext>
            </a:extLst>
          </p:cNvPr>
          <p:cNvSpPr/>
          <p:nvPr/>
        </p:nvSpPr>
        <p:spPr>
          <a:xfrm>
            <a:off x="470263" y="1294707"/>
            <a:ext cx="10416176"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链接器合并输入文件（</a:t>
            </a:r>
            <a:r>
              <a:rPr kumimoji="1" lang="en-US" altLang="zh-CN" sz="2000" dirty="0">
                <a:solidFill>
                  <a:schemeClr val="tx1"/>
                </a:solidFill>
                <a:latin typeface="Consolas" panose="020B0609020204030204" pitchFamily="49" charset="0"/>
                <a:ea typeface="KaiTi" panose="02010609060101010101" pitchFamily="49" charset="-122"/>
                <a:cs typeface="Consolas" panose="020B0609020204030204" pitchFamily="49" charset="0"/>
              </a:rPr>
              <a:t>.o</a:t>
            </a:r>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）中的各个节，并确定运行时地址</a:t>
            </a:r>
          </a:p>
        </p:txBody>
      </p:sp>
      <p:sp>
        <p:nvSpPr>
          <p:cNvPr id="9" name="Rectangle 8">
            <a:extLst>
              <a:ext uri="{FF2B5EF4-FFF2-40B4-BE49-F238E27FC236}">
                <a16:creationId xmlns:a16="http://schemas.microsoft.com/office/drawing/2014/main" id="{481E8B85-9050-A748-A08C-47655A64C6F2}"/>
              </a:ext>
            </a:extLst>
          </p:cNvPr>
          <p:cNvSpPr/>
          <p:nvPr/>
        </p:nvSpPr>
        <p:spPr>
          <a:xfrm>
            <a:off x="409304" y="1294707"/>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TextBox 9">
            <a:extLst>
              <a:ext uri="{FF2B5EF4-FFF2-40B4-BE49-F238E27FC236}">
                <a16:creationId xmlns:a16="http://schemas.microsoft.com/office/drawing/2014/main" id="{F489F8C6-F1BC-2E44-A078-1637FA0D7871}"/>
              </a:ext>
            </a:extLst>
          </p:cNvPr>
          <p:cNvSpPr txBox="1"/>
          <p:nvPr/>
        </p:nvSpPr>
        <p:spPr>
          <a:xfrm>
            <a:off x="268438" y="1756261"/>
            <a:ext cx="8131697" cy="5228354"/>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1" lang="zh-CN" altLang="en-US"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引用重定位算法</a:t>
            </a:r>
            <a:endParaRPr kumimoji="1" lang="en-US" altLang="zh-CN"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defRPr/>
            </a:pP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检查每一个重定位条目</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 s</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为</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对应的引用所在的节（</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.text</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或</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.data</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，可以从符号表中找到）</a:t>
            </a:r>
            <a:endPar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defRPr/>
            </a:pP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要修改的位置：</a:t>
            </a: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refptr</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 = file(s) + </a:t>
            </a: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r.offset</a:t>
            </a:r>
            <a:endPar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这里</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file(s)</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表示</a:t>
            </a:r>
            <a:r>
              <a:rPr kumimoji="1" lang="en-US" altLang="zh-CN"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s</a:t>
            </a:r>
            <a:r>
              <a:rPr kumimoji="1" lang="zh-CN" altLang="en-US"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在</a:t>
            </a:r>
            <a:r>
              <a:rPr kumimoji="1" lang="zh-CN" altLang="en-US" sz="1400" dirty="0">
                <a:solidFill>
                  <a:srgbClr val="FF0000"/>
                </a:solidFill>
                <a:latin typeface="Consolas" panose="020B0609020204030204" pitchFamily="49" charset="0"/>
                <a:ea typeface="SimHei" panose="02010609060101010101" pitchFamily="49" charset="-122"/>
                <a:cs typeface="Consolas" panose="020B0609020204030204" pitchFamily="49" charset="0"/>
              </a:rPr>
              <a:t>可执行</a:t>
            </a:r>
            <a:r>
              <a:rPr kumimoji="1" lang="zh-CN" altLang="en-US"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文件中的起始位置</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（以字节为</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单位）</a:t>
            </a:r>
            <a:endParaRPr kumimoji="1" lang="en-US" altLang="zh-CN" sz="1400"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refptr</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表示</a:t>
            </a:r>
            <a:r>
              <a:rPr kumimoji="1" lang="zh-CN" altLang="en-US" sz="1400" dirty="0">
                <a:solidFill>
                  <a:srgbClr val="FF0000"/>
                </a:solidFill>
                <a:latin typeface="Consolas" panose="020B0609020204030204" pitchFamily="49" charset="0"/>
                <a:ea typeface="SimHei" panose="02010609060101010101" pitchFamily="49" charset="-122"/>
                <a:cs typeface="Consolas" panose="020B0609020204030204" pitchFamily="49" charset="0"/>
              </a:rPr>
              <a:t>引用在可执行文件中的位置</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en-US" altLang="zh-CN" sz="1400" i="1" dirty="0">
                <a:solidFill>
                  <a:prstClr val="black"/>
                </a:solidFill>
                <a:latin typeface="Calibri" panose="020F0502020204030204" pitchFamily="34" charset="0"/>
                <a:ea typeface="SimHei" panose="02010609060101010101" pitchFamily="49" charset="-122"/>
                <a:cs typeface="Calibri" panose="020F0502020204030204" pitchFamily="34" charset="0"/>
              </a:rPr>
              <a:t>reference pointer</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a:t>
            </a:r>
            <a:endPar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defRPr/>
            </a:pP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需要</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修改</a:t>
            </a: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refptr</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这个位置的值（</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refptr</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endParaRPr kumimoji="1" lang="zh-CN" altLang="en-US"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r.type</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 == R_X86_64_32</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 </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=&gt; *</a:t>
            </a: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refptr</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 = </a:t>
            </a:r>
            <a:r>
              <a:rPr kumimoji="1" lang="zh-CN" altLang="en-US" sz="14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符号定义的运行时地址</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（此时已知）</a:t>
            </a:r>
            <a:endPar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r.type</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 == R_X86_64_PC32</a:t>
            </a:r>
          </a:p>
          <a:p>
            <a:pPr marL="1657350" lvl="3" indent="-285750">
              <a:lnSpc>
                <a:spcPct val="150000"/>
              </a:lnSpc>
              <a:buFont typeface="Wingdings" pitchFamily="2" charset="2"/>
              <a:buChar char="ü"/>
              <a:defRPr/>
            </a:pPr>
            <a:r>
              <a:rPr kumimoji="1" lang="en-US" altLang="zh-CN" sz="1400" b="0" i="0" u="none" strike="noStrike" kern="1200" cap="none" spc="0" normalizeH="0" baseline="0" noProof="0" dirty="0">
                <a:ln>
                  <a:noFill/>
                </a:ln>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sz="1400" b="0" i="0" u="none" strike="noStrike" kern="1200" cap="none" spc="0" normalizeH="0" baseline="0" noProof="0" dirty="0" err="1">
                <a:ln>
                  <a:noFill/>
                </a:ln>
                <a:effectLst/>
                <a:uLnTx/>
                <a:uFillTx/>
                <a:latin typeface="Consolas" panose="020B0609020204030204" pitchFamily="49" charset="0"/>
                <a:ea typeface="SimHei" panose="02010609060101010101" pitchFamily="49" charset="-122"/>
                <a:cs typeface="Consolas" panose="020B0609020204030204" pitchFamily="49" charset="0"/>
              </a:rPr>
              <a:t>refptr</a:t>
            </a:r>
            <a:r>
              <a:rPr kumimoji="1" lang="en-US" altLang="zh-CN" sz="1400" b="0" i="0" u="none" strike="noStrike" kern="1200" cap="none" spc="0" normalizeH="0" baseline="0" noProof="0" dirty="0">
                <a:ln>
                  <a:noFill/>
                </a:ln>
                <a:effectLst/>
                <a:uLnTx/>
                <a:uFillTx/>
                <a:latin typeface="Consolas" panose="020B0609020204030204" pitchFamily="49" charset="0"/>
                <a:ea typeface="SimHei" panose="02010609060101010101" pitchFamily="49" charset="-122"/>
                <a:cs typeface="Consolas" panose="020B0609020204030204" pitchFamily="49" charset="0"/>
              </a:rPr>
              <a:t> =</a:t>
            </a:r>
            <a:r>
              <a:rPr kumimoji="1" lang="en-US" altLang="zh-CN"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 </a:t>
            </a:r>
            <a:r>
              <a:rPr kumimoji="1" lang="zh-CN" altLang="en-US" sz="14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符号定义的运行时地址</a:t>
            </a:r>
            <a:r>
              <a:rPr kumimoji="1" lang="zh-CN" altLang="en-US"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 </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（此时已知）</a:t>
            </a:r>
            <a:r>
              <a:rPr kumimoji="1" lang="en-US" altLang="zh-CN" sz="1400" b="0" i="0" u="none" strike="noStrike" kern="1200" cap="none" spc="0" normalizeH="0" baseline="0" noProof="0" dirty="0">
                <a:ln>
                  <a:noFill/>
                </a:ln>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 </a:t>
            </a:r>
            <a:r>
              <a:rPr kumimoji="1" lang="zh-CN" altLang="en-US" sz="1400" b="0" i="0" u="none" strike="noStrike" kern="1200" cap="none" spc="0" normalizeH="0" baseline="0" noProof="0" dirty="0">
                <a:ln>
                  <a:noFill/>
                </a:ln>
                <a:solidFill>
                  <a:schemeClr val="accent6"/>
                </a:solidFill>
                <a:effectLst/>
                <a:uLnTx/>
                <a:uFillTx/>
                <a:latin typeface="Consolas" panose="020B0609020204030204" pitchFamily="49" charset="0"/>
                <a:ea typeface="SimHei" panose="02010609060101010101" pitchFamily="49" charset="-122"/>
                <a:cs typeface="Consolas" panose="020B0609020204030204" pitchFamily="49" charset="0"/>
              </a:rPr>
              <a:t>下一条指令的</a:t>
            </a:r>
            <a:r>
              <a:rPr kumimoji="1" lang="zh-CN" altLang="en-US" sz="1400" dirty="0">
                <a:solidFill>
                  <a:schemeClr val="accent6"/>
                </a:solidFill>
                <a:latin typeface="Consolas" panose="020B0609020204030204" pitchFamily="49" charset="0"/>
                <a:ea typeface="SimHei" panose="02010609060101010101" pitchFamily="49" charset="-122"/>
                <a:cs typeface="Consolas" panose="020B0609020204030204" pitchFamily="49" charset="0"/>
              </a:rPr>
              <a:t>运行时</a:t>
            </a:r>
            <a:r>
              <a:rPr kumimoji="1" lang="zh-CN" altLang="en-US" sz="1400" b="0" i="0" u="none" strike="noStrike" kern="1200" cap="none" spc="0" normalizeH="0" baseline="0" noProof="0" dirty="0">
                <a:ln>
                  <a:noFill/>
                </a:ln>
                <a:solidFill>
                  <a:schemeClr val="accent6"/>
                </a:solidFill>
                <a:effectLst/>
                <a:uLnTx/>
                <a:uFillTx/>
                <a:latin typeface="Consolas" panose="020B0609020204030204" pitchFamily="49" charset="0"/>
                <a:ea typeface="SimHei" panose="02010609060101010101" pitchFamily="49" charset="-122"/>
                <a:cs typeface="Consolas" panose="020B0609020204030204" pitchFamily="49" charset="0"/>
              </a:rPr>
              <a:t>地址</a:t>
            </a:r>
            <a:endParaRPr kumimoji="1" lang="en-US" altLang="zh-CN" sz="1400" b="0" i="0" u="none" strike="noStrike" kern="1200" cap="none" spc="0" normalizeH="0" baseline="0" noProof="0" dirty="0">
              <a:ln>
                <a:noFill/>
              </a:ln>
              <a:solidFill>
                <a:schemeClr val="accent6"/>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657350" lvl="3" indent="-285750">
              <a:lnSpc>
                <a:spcPct val="150000"/>
              </a:lnSpc>
              <a:buFont typeface="Wingdings" pitchFamily="2" charset="2"/>
              <a:buChar char="ü"/>
              <a:defRPr/>
            </a:pPr>
            <a:r>
              <a:rPr kumimoji="1" lang="zh-CN" altLang="en-US" sz="1400" dirty="0">
                <a:solidFill>
                  <a:schemeClr val="accent1"/>
                </a:solidFill>
                <a:latin typeface="Consolas" panose="020B0609020204030204" pitchFamily="49" charset="0"/>
                <a:ea typeface="SimHei" panose="02010609060101010101" pitchFamily="49" charset="-122"/>
                <a:cs typeface="Consolas" panose="020B0609020204030204" pitchFamily="49" charset="0"/>
              </a:rPr>
              <a:t>符号定义</a:t>
            </a:r>
            <a:r>
              <a:rPr kumimoji="1" lang="zh-CN" altLang="en-US" sz="1400"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的运行时地址</a:t>
            </a:r>
            <a:endParaRPr kumimoji="1" lang="en-US" altLang="zh-CN" sz="1400"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1657350" lvl="3" indent="-285750">
              <a:lnSpc>
                <a:spcPct val="150000"/>
              </a:lnSpc>
              <a:buFont typeface="Wingdings" pitchFamily="2" charset="2"/>
              <a:buChar char="ü"/>
              <a:defRPr/>
            </a:pP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refaddr</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 = </a:t>
            </a: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addr</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(s) + </a:t>
            </a: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r.offset</a:t>
            </a:r>
            <a:r>
              <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sz="1400"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addr</a:t>
            </a:r>
            <a:r>
              <a:rPr kumimoji="1" lang="en-US" altLang="zh-CN" sz="1400" dirty="0">
                <a:solidFill>
                  <a:prstClr val="black"/>
                </a:solidFill>
                <a:latin typeface="Consolas" panose="020B0609020204030204" pitchFamily="49" charset="0"/>
                <a:ea typeface="SimHei" panose="02010609060101010101" pitchFamily="49" charset="-122"/>
                <a:cs typeface="Consolas" panose="020B0609020204030204" pitchFamily="49" charset="0"/>
              </a:rPr>
              <a:t>(s)</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表示</a:t>
            </a:r>
            <a:r>
              <a:rPr kumimoji="1" lang="en-US" altLang="zh-CN" sz="1400" dirty="0">
                <a:solidFill>
                  <a:prstClr val="black"/>
                </a:solidFill>
                <a:latin typeface="Consolas" panose="020B0609020204030204" pitchFamily="49" charset="0"/>
                <a:ea typeface="SimHei" panose="02010609060101010101" pitchFamily="49" charset="-122"/>
                <a:cs typeface="Consolas" panose="020B0609020204030204" pitchFamily="49" charset="0"/>
              </a:rPr>
              <a:t>s</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的运行时地址（此时已知）</a:t>
            </a:r>
            <a:endParaRPr kumimoji="1" lang="en-US" altLang="zh-CN" sz="1400"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1657350" lvl="3" indent="-285750">
              <a:lnSpc>
                <a:spcPct val="150000"/>
              </a:lnSpc>
              <a:buFont typeface="Wingdings" pitchFamily="2" charset="2"/>
              <a:buChar char="ü"/>
              <a:defRPr/>
            </a:pPr>
            <a:r>
              <a:rPr kumimoji="1" lang="zh-CN" altLang="en-US" sz="1400" dirty="0">
                <a:solidFill>
                  <a:schemeClr val="accent6"/>
                </a:solidFill>
                <a:latin typeface="Consolas" panose="020B0609020204030204" pitchFamily="49" charset="0"/>
                <a:ea typeface="SimHei" panose="02010609060101010101" pitchFamily="49" charset="-122"/>
                <a:cs typeface="Consolas" panose="020B0609020204030204" pitchFamily="49" charset="0"/>
              </a:rPr>
              <a:t>下一条指令的运行时地址 </a:t>
            </a:r>
            <a:r>
              <a:rPr kumimoji="1" lang="en-US" altLang="zh-CN" sz="1400" dirty="0">
                <a:solidFill>
                  <a:schemeClr val="accent6"/>
                </a:solidFill>
                <a:latin typeface="Consolas" panose="020B0609020204030204" pitchFamily="49" charset="0"/>
                <a:ea typeface="SimHei" panose="02010609060101010101" pitchFamily="49" charset="-122"/>
                <a:cs typeface="Consolas" panose="020B0609020204030204" pitchFamily="49" charset="0"/>
              </a:rPr>
              <a:t>=</a:t>
            </a:r>
            <a:r>
              <a:rPr kumimoji="1" lang="zh-CN" altLang="en-US" sz="1400" dirty="0">
                <a:solidFill>
                  <a:schemeClr val="accent6"/>
                </a:solidFill>
                <a:latin typeface="Consolas" panose="020B0609020204030204" pitchFamily="49" charset="0"/>
                <a:ea typeface="SimHei" panose="02010609060101010101" pitchFamily="49" charset="-122"/>
                <a:cs typeface="Consolas" panose="020B0609020204030204" pitchFamily="49" charset="0"/>
              </a:rPr>
              <a:t> </a:t>
            </a:r>
            <a:r>
              <a:rPr kumimoji="1" lang="en-US" altLang="zh-CN" sz="1400" dirty="0" err="1">
                <a:solidFill>
                  <a:schemeClr val="accent6"/>
                </a:solidFill>
                <a:latin typeface="Consolas" panose="020B0609020204030204" pitchFamily="49" charset="0"/>
                <a:ea typeface="SimHei" panose="02010609060101010101" pitchFamily="49" charset="-122"/>
                <a:cs typeface="Consolas" panose="020B0609020204030204" pitchFamily="49" charset="0"/>
              </a:rPr>
              <a:t>refaddr</a:t>
            </a:r>
            <a:r>
              <a:rPr kumimoji="1" lang="en-US" altLang="zh-CN" sz="1400" dirty="0">
                <a:solidFill>
                  <a:schemeClr val="accent6"/>
                </a:solidFill>
                <a:latin typeface="Consolas" panose="020B0609020204030204" pitchFamily="49" charset="0"/>
                <a:ea typeface="SimHei" panose="02010609060101010101" pitchFamily="49" charset="-122"/>
                <a:cs typeface="Consolas" panose="020B0609020204030204" pitchFamily="49" charset="0"/>
              </a:rPr>
              <a:t> </a:t>
            </a:r>
            <a:r>
              <a:rPr kumimoji="1" lang="en-US" altLang="zh-CN" sz="1400" dirty="0">
                <a:solidFill>
                  <a:srgbClr val="FF0000"/>
                </a:solidFill>
                <a:latin typeface="Consolas" panose="020B0609020204030204" pitchFamily="49" charset="0"/>
                <a:ea typeface="SimHei" panose="02010609060101010101" pitchFamily="49" charset="-122"/>
                <a:cs typeface="Consolas" panose="020B0609020204030204" pitchFamily="49" charset="0"/>
              </a:rPr>
              <a:t>- addend</a:t>
            </a:r>
            <a:endParaRPr kumimoji="1" lang="en-US" altLang="zh-CN" sz="1400"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657350" lvl="3" indent="-285750">
              <a:lnSpc>
                <a:spcPct val="150000"/>
              </a:lnSpc>
              <a:buFont typeface="Wingdings" pitchFamily="2" charset="2"/>
              <a:buChar char="ü"/>
              <a:defRPr/>
            </a:pP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汇编器如何计算</a:t>
            </a:r>
            <a:r>
              <a:rPr kumimoji="1" lang="en-US" altLang="zh-CN" sz="1400" dirty="0">
                <a:solidFill>
                  <a:prstClr val="black"/>
                </a:solidFill>
                <a:latin typeface="Consolas" panose="020B0609020204030204" pitchFamily="49" charset="0"/>
                <a:ea typeface="SimHei" panose="02010609060101010101" pitchFamily="49" charset="-122"/>
                <a:cs typeface="Consolas" panose="020B0609020204030204" pitchFamily="49" charset="0"/>
              </a:rPr>
              <a:t>addend</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addend</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 </a:t>
            </a:r>
            <a:r>
              <a:rPr kumimoji="1" lang="en-US" altLang="zh-CN" sz="1400"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zh-CN" altLang="en-US" sz="1400" dirty="0">
                <a:solidFill>
                  <a:prstClr val="black"/>
                </a:solidFill>
                <a:latin typeface="Consolas" panose="020B0609020204030204" pitchFamily="49" charset="0"/>
                <a:ea typeface="SimHei" panose="02010609060101010101" pitchFamily="49" charset="-122"/>
                <a:cs typeface="Consolas" panose="020B0609020204030204" pitchFamily="49" charset="0"/>
              </a:rPr>
              <a:t> </a:t>
            </a:r>
            <a:r>
              <a:rPr kumimoji="1" lang="en-US" altLang="zh-CN" sz="1400" dirty="0" err="1">
                <a:solidFill>
                  <a:prstClr val="black"/>
                </a:solidFill>
                <a:latin typeface="Consolas" panose="020B0609020204030204" pitchFamily="49" charset="0"/>
                <a:ea typeface="SimHei" panose="02010609060101010101" pitchFamily="49" charset="-122"/>
                <a:cs typeface="Consolas" panose="020B0609020204030204" pitchFamily="49" charset="0"/>
              </a:rPr>
              <a:t>refaddr</a:t>
            </a:r>
            <a:r>
              <a:rPr kumimoji="1" lang="en-US" altLang="zh-CN" sz="1400" dirty="0">
                <a:solidFill>
                  <a:prstClr val="black"/>
                </a:solidFill>
                <a:latin typeface="Consolas" panose="020B0609020204030204" pitchFamily="49" charset="0"/>
                <a:ea typeface="SimHei" panose="02010609060101010101" pitchFamily="49" charset="-122"/>
                <a:cs typeface="Consolas" panose="020B0609020204030204" pitchFamily="49" charset="0"/>
              </a:rPr>
              <a:t> -</a:t>
            </a:r>
            <a:r>
              <a:rPr kumimoji="1" lang="zh-CN" altLang="en-US" sz="1400" dirty="0">
                <a:solidFill>
                  <a:schemeClr val="accent6"/>
                </a:solidFill>
                <a:latin typeface="Consolas" panose="020B0609020204030204" pitchFamily="49" charset="0"/>
                <a:ea typeface="SimHei" panose="02010609060101010101" pitchFamily="49" charset="-122"/>
                <a:cs typeface="Consolas" panose="020B0609020204030204" pitchFamily="49" charset="0"/>
              </a:rPr>
              <a:t>下一条指令的运行时地址</a:t>
            </a:r>
            <a:r>
              <a:rPr kumimoji="1" lang="en-US" altLang="zh-CN" sz="1400" dirty="0">
                <a:solidFill>
                  <a:schemeClr val="accent6"/>
                </a:solidFill>
                <a:latin typeface="Consolas" panose="020B0609020204030204" pitchFamily="49" charset="0"/>
                <a:ea typeface="SimHei" panose="02010609060101010101" pitchFamily="49" charset="-122"/>
                <a:cs typeface="Consolas" panose="020B0609020204030204" pitchFamily="49" charset="0"/>
              </a:rPr>
              <a:t> </a:t>
            </a:r>
            <a:r>
              <a:rPr kumimoji="1" lang="en-US" altLang="zh-CN" sz="1400" dirty="0">
                <a:latin typeface="Consolas" panose="020B0609020204030204" pitchFamily="49" charset="0"/>
                <a:ea typeface="SimHei" panose="02010609060101010101" pitchFamily="49" charset="-122"/>
                <a:cs typeface="Consolas" panose="020B0609020204030204" pitchFamily="49" charset="0"/>
              </a:rPr>
              <a:t>= </a:t>
            </a:r>
            <a:r>
              <a:rPr kumimoji="1" lang="en-US" altLang="zh-CN" sz="1400" dirty="0" err="1">
                <a:latin typeface="Consolas" panose="020B0609020204030204" pitchFamily="49" charset="0"/>
                <a:ea typeface="SimHei" panose="02010609060101010101" pitchFamily="49" charset="-122"/>
                <a:cs typeface="Consolas" panose="020B0609020204030204" pitchFamily="49" charset="0"/>
              </a:rPr>
              <a:t>refptr</a:t>
            </a:r>
            <a:r>
              <a:rPr kumimoji="1" lang="en-US" altLang="zh-CN" sz="1400" dirty="0">
                <a:latin typeface="Consolas" panose="020B0609020204030204" pitchFamily="49" charset="0"/>
                <a:ea typeface="SimHei" panose="02010609060101010101" pitchFamily="49" charset="-122"/>
                <a:cs typeface="Consolas" panose="020B0609020204030204" pitchFamily="49" charset="0"/>
              </a:rPr>
              <a:t> - </a:t>
            </a:r>
            <a:r>
              <a:rPr kumimoji="1" lang="zh-CN" altLang="en-US" sz="1400" dirty="0">
                <a:latin typeface="Consolas" panose="020B0609020204030204" pitchFamily="49" charset="0"/>
                <a:ea typeface="SimHei" panose="02010609060101010101" pitchFamily="49" charset="-122"/>
                <a:cs typeface="Consolas" panose="020B0609020204030204" pitchFamily="49" charset="0"/>
              </a:rPr>
              <a:t>下一条指令在可执行文件中的位置</a:t>
            </a:r>
            <a:endParaRPr kumimoji="1" lang="zh-CN" altLang="en-US" sz="1400" b="0" i="0" u="none" strike="noStrike" kern="1200" cap="none" spc="0" normalizeH="0" baseline="0" noProof="0" dirty="0">
              <a:ln>
                <a:noFill/>
              </a:ln>
              <a:effectLst/>
              <a:uLnTx/>
              <a:uFillTx/>
              <a:latin typeface="Consolas" panose="020B0609020204030204" pitchFamily="49" charset="0"/>
              <a:ea typeface="SimHei" panose="02010609060101010101" pitchFamily="49" charset="-122"/>
              <a:cs typeface="Consolas" panose="020B0609020204030204" pitchFamily="49" charset="0"/>
            </a:endParaRPr>
          </a:p>
          <a:p>
            <a:pPr marL="285750" indent="-285750">
              <a:lnSpc>
                <a:spcPct val="150000"/>
              </a:lnSpc>
              <a:buFont typeface="Arial" panose="020B0604020202020204" pitchFamily="34" charset="0"/>
              <a:buChar char="•"/>
              <a:defRPr/>
            </a:pPr>
            <a:endParaRPr kumimoji="1" lang="en-US" altLang="zh-CN"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1" lang="zh-CN" altLang="en-US" sz="14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p:txBody>
      </p:sp>
      <p:pic>
        <p:nvPicPr>
          <p:cNvPr id="13" name="Picture 12">
            <a:extLst>
              <a:ext uri="{FF2B5EF4-FFF2-40B4-BE49-F238E27FC236}">
                <a16:creationId xmlns:a16="http://schemas.microsoft.com/office/drawing/2014/main" id="{30C1DBDF-CEBD-894F-81A4-891BB82452CE}"/>
              </a:ext>
            </a:extLst>
          </p:cNvPr>
          <p:cNvPicPr>
            <a:picLocks noChangeAspect="1"/>
          </p:cNvPicPr>
          <p:nvPr/>
        </p:nvPicPr>
        <p:blipFill rotWithShape="1">
          <a:blip r:embed="rId3"/>
          <a:srcRect l="856" t="26486" r="54604" b="2383"/>
          <a:stretch/>
        </p:blipFill>
        <p:spPr>
          <a:xfrm>
            <a:off x="7383878" y="0"/>
            <a:ext cx="4808122" cy="1471936"/>
          </a:xfrm>
          <a:prstGeom prst="rect">
            <a:avLst/>
          </a:prstGeom>
        </p:spPr>
      </p:pic>
      <p:sp>
        <p:nvSpPr>
          <p:cNvPr id="2" name="TextBox 1">
            <a:extLst>
              <a:ext uri="{FF2B5EF4-FFF2-40B4-BE49-F238E27FC236}">
                <a16:creationId xmlns:a16="http://schemas.microsoft.com/office/drawing/2014/main" id="{1611C5FC-F6D9-1348-9EAD-D69487BA1012}"/>
              </a:ext>
            </a:extLst>
          </p:cNvPr>
          <p:cNvSpPr txBox="1"/>
          <p:nvPr/>
        </p:nvSpPr>
        <p:spPr>
          <a:xfrm>
            <a:off x="7951422" y="3105834"/>
            <a:ext cx="2935017" cy="646331"/>
          </a:xfrm>
          <a:prstGeom prst="rect">
            <a:avLst/>
          </a:prstGeom>
          <a:solidFill>
            <a:schemeClr val="accent1"/>
          </a:solidFill>
        </p:spPr>
        <p:txBody>
          <a:bodyPr wrap="square" rtlCol="0">
            <a:spAutoFit/>
          </a:bodyPr>
          <a:lstStyle/>
          <a:p>
            <a:pPr algn="ctr"/>
            <a:r>
              <a:rPr kumimoji="1" lang="zh-CN" altLang="en-US" b="1" dirty="0">
                <a:solidFill>
                  <a:schemeClr val="bg1"/>
                </a:solidFill>
                <a:latin typeface="SimHei" panose="02010609060101010101" pitchFamily="49" charset="-122"/>
                <a:ea typeface="SimHei" panose="02010609060101010101" pitchFamily="49" charset="-122"/>
              </a:rPr>
              <a:t>关键在于区分可执行文件中的位置和运行时地址</a:t>
            </a:r>
          </a:p>
        </p:txBody>
      </p:sp>
    </p:spTree>
    <p:extLst>
      <p:ext uri="{BB962C8B-B14F-4D97-AF65-F5344CB8AC3E}">
        <p14:creationId xmlns:p14="http://schemas.microsoft.com/office/powerpoint/2010/main" val="87029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51</a:t>
            </a:fld>
            <a:endParaRPr lang="en-US" dirty="0"/>
          </a:p>
        </p:txBody>
      </p:sp>
      <p:pic>
        <p:nvPicPr>
          <p:cNvPr id="3" name="Picture 2">
            <a:extLst>
              <a:ext uri="{FF2B5EF4-FFF2-40B4-BE49-F238E27FC236}">
                <a16:creationId xmlns:a16="http://schemas.microsoft.com/office/drawing/2014/main" id="{D68E7180-F7A7-D44D-9DBC-CD79EA4D80BE}"/>
              </a:ext>
            </a:extLst>
          </p:cNvPr>
          <p:cNvPicPr>
            <a:picLocks noChangeAspect="1"/>
          </p:cNvPicPr>
          <p:nvPr/>
        </p:nvPicPr>
        <p:blipFill rotWithShape="1">
          <a:blip r:embed="rId3"/>
          <a:srcRect l="1119" r="1583" b="1092"/>
          <a:stretch/>
        </p:blipFill>
        <p:spPr>
          <a:xfrm>
            <a:off x="268438" y="1232876"/>
            <a:ext cx="9144001" cy="3203121"/>
          </a:xfrm>
          <a:prstGeom prst="rect">
            <a:avLst/>
          </a:prstGeom>
        </p:spPr>
      </p:pic>
      <p:sp>
        <p:nvSpPr>
          <p:cNvPr id="7" name="TextBox 6">
            <a:extLst>
              <a:ext uri="{FF2B5EF4-FFF2-40B4-BE49-F238E27FC236}">
                <a16:creationId xmlns:a16="http://schemas.microsoft.com/office/drawing/2014/main" id="{F6670876-3B6C-4B45-9BB6-2491973A9C76}"/>
              </a:ext>
            </a:extLst>
          </p:cNvPr>
          <p:cNvSpPr txBox="1"/>
          <p:nvPr/>
        </p:nvSpPr>
        <p:spPr>
          <a:xfrm>
            <a:off x="268438" y="648101"/>
            <a:ext cx="7224562" cy="584775"/>
          </a:xfrm>
          <a:prstGeom prst="rect">
            <a:avLst/>
          </a:prstGeom>
          <a:noFill/>
        </p:spPr>
        <p:txBody>
          <a:bodyPr wrap="square" rtlCol="0">
            <a:spAutoFit/>
          </a:bodyPr>
          <a:lstStyle/>
          <a:p>
            <a:r>
              <a:rPr kumimoji="1" lang="en-US" altLang="zh-CN" sz="3200" dirty="0">
                <a:latin typeface="Calibri" panose="020F0502020204030204" pitchFamily="34" charset="0"/>
                <a:ea typeface="SimHei" panose="02010609060101010101" pitchFamily="49" charset="-122"/>
                <a:cs typeface="Calibri" panose="020F0502020204030204" pitchFamily="34" charset="0"/>
              </a:rPr>
              <a:t>7.12</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pic>
        <p:nvPicPr>
          <p:cNvPr id="4" name="Picture 3">
            <a:extLst>
              <a:ext uri="{FF2B5EF4-FFF2-40B4-BE49-F238E27FC236}">
                <a16:creationId xmlns:a16="http://schemas.microsoft.com/office/drawing/2014/main" id="{B0E571AB-B689-F44B-8BE9-A50F54B2AFE2}"/>
              </a:ext>
            </a:extLst>
          </p:cNvPr>
          <p:cNvPicPr>
            <a:picLocks noChangeAspect="1"/>
          </p:cNvPicPr>
          <p:nvPr/>
        </p:nvPicPr>
        <p:blipFill rotWithShape="1">
          <a:blip r:embed="rId4"/>
          <a:srcRect r="831" b="2099"/>
          <a:stretch/>
        </p:blipFill>
        <p:spPr>
          <a:xfrm>
            <a:off x="268437" y="4483063"/>
            <a:ext cx="3895349" cy="2146338"/>
          </a:xfrm>
          <a:prstGeom prst="rect">
            <a:avLst/>
          </a:prstGeom>
        </p:spPr>
      </p:pic>
    </p:spTree>
    <p:extLst>
      <p:ext uri="{BB962C8B-B14F-4D97-AF65-F5344CB8AC3E}">
        <p14:creationId xmlns:p14="http://schemas.microsoft.com/office/powerpoint/2010/main" val="30228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重定位</a:t>
            </a:r>
          </a:p>
        </p:txBody>
      </p:sp>
      <p:sp>
        <p:nvSpPr>
          <p:cNvPr id="8" name="Rectangle 7">
            <a:extLst>
              <a:ext uri="{FF2B5EF4-FFF2-40B4-BE49-F238E27FC236}">
                <a16:creationId xmlns:a16="http://schemas.microsoft.com/office/drawing/2014/main" id="{120471A7-1C1B-BC42-96CD-2032201D7380}"/>
              </a:ext>
            </a:extLst>
          </p:cNvPr>
          <p:cNvSpPr/>
          <p:nvPr/>
        </p:nvSpPr>
        <p:spPr>
          <a:xfrm>
            <a:off x="470263" y="1294707"/>
            <a:ext cx="10416176" cy="461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链接器合并输入文件（</a:t>
            </a:r>
            <a:r>
              <a:rPr kumimoji="1" lang="en-US" altLang="zh-CN" sz="2000" dirty="0">
                <a:solidFill>
                  <a:schemeClr val="tx1"/>
                </a:solidFill>
                <a:latin typeface="Consolas" panose="020B0609020204030204" pitchFamily="49" charset="0"/>
                <a:ea typeface="KaiTi" panose="02010609060101010101" pitchFamily="49" charset="-122"/>
                <a:cs typeface="Consolas" panose="020B0609020204030204" pitchFamily="49" charset="0"/>
              </a:rPr>
              <a:t>.o</a:t>
            </a:r>
            <a:r>
              <a:rPr kumimoji="1" lang="zh-CN" altLang="en-US" sz="2000" dirty="0">
                <a:solidFill>
                  <a:schemeClr val="tx1"/>
                </a:solidFill>
                <a:latin typeface="Consolas" panose="020B0609020204030204" pitchFamily="49" charset="0"/>
                <a:ea typeface="KaiTi" panose="02010609060101010101" pitchFamily="49" charset="-122"/>
                <a:cs typeface="Consolas" panose="020B0609020204030204" pitchFamily="49" charset="0"/>
              </a:rPr>
              <a:t>）中的各个节，并确定运行时地址</a:t>
            </a:r>
          </a:p>
        </p:txBody>
      </p:sp>
      <p:sp>
        <p:nvSpPr>
          <p:cNvPr id="9" name="Rectangle 8">
            <a:extLst>
              <a:ext uri="{FF2B5EF4-FFF2-40B4-BE49-F238E27FC236}">
                <a16:creationId xmlns:a16="http://schemas.microsoft.com/office/drawing/2014/main" id="{481E8B85-9050-A748-A08C-47655A64C6F2}"/>
              </a:ext>
            </a:extLst>
          </p:cNvPr>
          <p:cNvSpPr/>
          <p:nvPr/>
        </p:nvSpPr>
        <p:spPr>
          <a:xfrm>
            <a:off x="409304" y="1294707"/>
            <a:ext cx="60960" cy="461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TextBox 9">
            <a:extLst>
              <a:ext uri="{FF2B5EF4-FFF2-40B4-BE49-F238E27FC236}">
                <a16:creationId xmlns:a16="http://schemas.microsoft.com/office/drawing/2014/main" id="{F489F8C6-F1BC-2E44-A078-1637FA0D7871}"/>
              </a:ext>
            </a:extLst>
          </p:cNvPr>
          <p:cNvSpPr txBox="1"/>
          <p:nvPr/>
        </p:nvSpPr>
        <p:spPr>
          <a:xfrm>
            <a:off x="268438" y="1818092"/>
            <a:ext cx="8716556" cy="378321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关于引用重定位的补充说明</a:t>
            </a:r>
            <a:endParaRPr kumimoji="1" lang="en-US" altLang="zh-CN" dirty="0">
              <a:solidFill>
                <a:schemeClr val="accent1"/>
              </a:solidFill>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defRPr/>
            </a:pP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并不是每个引用都需要汇编器生成重定位条目</a:t>
            </a:r>
            <a:endParaRPr kumimoji="1" lang="en-US" altLang="zh-CN" dirty="0">
              <a:solidFill>
                <a:schemeClr val="accent1"/>
              </a:solidFill>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只有在找不到符号引用对应的符号</a:t>
            </a:r>
            <a:r>
              <a:rPr kumimoji="1" lang="zh-CN" altLang="en-CN" dirty="0">
                <a:solidFill>
                  <a:schemeClr val="accent1"/>
                </a:solidFill>
                <a:latin typeface="Consolas" panose="020B0609020204030204" pitchFamily="49" charset="0"/>
                <a:ea typeface="SimHei" panose="02010609060101010101" pitchFamily="49" charset="-122"/>
                <a:cs typeface="Consolas" panose="020B0609020204030204" pitchFamily="49" charset="0"/>
              </a:rPr>
              <a:t>定义时</a:t>
            </a: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才会生成</a:t>
            </a:r>
            <a:endParaRPr kumimoji="1" lang="en-US" altLang="zh-CN" dirty="0">
              <a:solidFill>
                <a:schemeClr val="accent1"/>
              </a:solidFill>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defRPr/>
            </a:pPr>
            <a:r>
              <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文件</a:t>
            </a: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并不</a:t>
            </a:r>
            <a:r>
              <a:rPr kumimoji="1" lang="zh-CN" altLang="en-US"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总是有</a:t>
            </a:r>
            <a:r>
              <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b="0" i="0" u="none" strike="noStrike" kern="1200" cap="none" spc="0" normalizeH="0" baseline="0" noProof="0" dirty="0" err="1">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rel.text</a:t>
            </a:r>
            <a:r>
              <a:rPr kumimoji="1" lang="zh-CN" altLang="en-US"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和</a:t>
            </a:r>
            <a:r>
              <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b="0" i="0" u="none" strike="noStrike" kern="1200" cap="none" spc="0" normalizeH="0" baseline="0" noProof="0" dirty="0" err="1">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rel.data</a:t>
            </a:r>
            <a:r>
              <a:rPr kumimoji="1" lang="zh-CN" altLang="en-US"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节</a:t>
            </a:r>
            <a:endPar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en-US" altLang="zh-CN" dirty="0">
                <a:solidFill>
                  <a:schemeClr val="accent1"/>
                </a:solidFill>
                <a:latin typeface="Consolas" panose="020B0609020204030204" pitchFamily="49" charset="0"/>
                <a:ea typeface="SimHei" panose="02010609060101010101" pitchFamily="49" charset="-122"/>
                <a:cs typeface="Consolas" panose="020B0609020204030204" pitchFamily="49" charset="0"/>
              </a:rPr>
              <a:t>.</a:t>
            </a:r>
            <a:r>
              <a:rPr kumimoji="1" lang="en-US" altLang="zh-CN" dirty="0" err="1">
                <a:solidFill>
                  <a:schemeClr val="accent1"/>
                </a:solidFill>
                <a:latin typeface="Consolas" panose="020B0609020204030204" pitchFamily="49" charset="0"/>
                <a:ea typeface="SimHei" panose="02010609060101010101" pitchFamily="49" charset="-122"/>
                <a:cs typeface="Consolas" panose="020B0609020204030204" pitchFamily="49" charset="0"/>
              </a:rPr>
              <a:t>rel.text</a:t>
            </a: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：当</a:t>
            </a:r>
            <a:r>
              <a:rPr kumimoji="1" lang="en-US" altLang="zh-CN" dirty="0">
                <a:solidFill>
                  <a:schemeClr val="accent1"/>
                </a:solidFill>
                <a:latin typeface="Consolas" panose="020B0609020204030204" pitchFamily="49" charset="0"/>
                <a:ea typeface="SimHei" panose="02010609060101010101" pitchFamily="49" charset="-122"/>
                <a:cs typeface="Consolas" panose="020B0609020204030204" pitchFamily="49" charset="0"/>
              </a:rPr>
              <a:t>.text</a:t>
            </a: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节存在找不到定义的符号引用时：前面有很多例子</a:t>
            </a:r>
            <a:endParaRPr kumimoji="1" lang="en-US" altLang="zh-CN" dirty="0">
              <a:solidFill>
                <a:schemeClr val="accent1"/>
              </a:solidFill>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b="0" i="0" u="none" strike="noStrike" kern="1200" cap="none" spc="0" normalizeH="0" baseline="0" noProof="0" dirty="0" err="1">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rel.data</a:t>
            </a:r>
            <a:r>
              <a:rPr kumimoji="1" lang="zh-CN" altLang="en-US"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：当</a:t>
            </a:r>
            <a:r>
              <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.data</a:t>
            </a:r>
            <a:r>
              <a:rPr kumimoji="1" lang="zh-CN" altLang="en-US"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节存在找不到定义的符号引用时</a:t>
            </a:r>
            <a:endPar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657350" lvl="3"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几乎只有一种情况 </a:t>
            </a:r>
            <a:r>
              <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zh-CN" altLang="en-US"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 指针：</a:t>
            </a:r>
            <a:r>
              <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extern int b; int *a = &amp;b;</a:t>
            </a:r>
          </a:p>
          <a:p>
            <a:pPr marL="1657350" lvl="3" indent="-285750">
              <a:lnSpc>
                <a:spcPct val="150000"/>
              </a:lnSpc>
              <a:buFont typeface="Wingdings" pitchFamily="2" charset="2"/>
              <a:buChar char="ü"/>
              <a:defRPr/>
            </a:pPr>
            <a:r>
              <a:rPr kumimoji="1" lang="zh-CN" altLang="en-US" dirty="0">
                <a:solidFill>
                  <a:schemeClr val="accent1"/>
                </a:solidFill>
                <a:latin typeface="Consolas" panose="020B0609020204030204" pitchFamily="49" charset="0"/>
                <a:ea typeface="SimHei" panose="02010609060101010101" pitchFamily="49" charset="-122"/>
                <a:cs typeface="Consolas" panose="020B0609020204030204" pitchFamily="49" charset="0"/>
              </a:rPr>
              <a:t>因此很多程序是没有</a:t>
            </a:r>
            <a:r>
              <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b="0" i="0" u="none" strike="noStrike" kern="1200" cap="none" spc="0" normalizeH="0" baseline="0" noProof="0" dirty="0" err="1">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rel.data</a:t>
            </a:r>
            <a:r>
              <a:rPr kumimoji="1" lang="zh-CN" altLang="en-US"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rPr>
              <a:t>的</a:t>
            </a:r>
            <a:endParaRPr kumimoji="1" lang="en-US" altLang="zh-CN" b="0" i="0" u="none" strike="noStrike" kern="1200" cap="none" spc="0" normalizeH="0" baseline="0" noProof="0" dirty="0">
              <a:ln>
                <a:noFill/>
              </a:ln>
              <a:solidFill>
                <a:schemeClr val="accent1"/>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zh-CN" altLang="en-US" dirty="0">
                <a:solidFill>
                  <a:srgbClr val="4472C4"/>
                </a:solidFill>
                <a:latin typeface="Consolas" panose="020B0609020204030204" pitchFamily="49" charset="0"/>
                <a:ea typeface="SimHei" panose="02010609060101010101" pitchFamily="49" charset="-122"/>
                <a:cs typeface="Consolas" panose="020B0609020204030204" pitchFamily="49" charset="0"/>
              </a:rPr>
              <a:t>其他一些节也是类似的，只有必要的时候才会出现</a:t>
            </a:r>
            <a:endParaRPr kumimoji="1" lang="en-US" altLang="zh-CN" b="0" i="0" u="none" strike="noStrike" kern="1200" cap="none" spc="0" normalizeH="0" baseline="0" noProof="0" dirty="0">
              <a:ln>
                <a:noFill/>
              </a:ln>
              <a:solidFill>
                <a:srgbClr val="4472C4"/>
              </a:solidFill>
              <a:effectLst/>
              <a:uLnTx/>
              <a:uFillTx/>
              <a:latin typeface="Consolas" panose="020B0609020204030204" pitchFamily="49" charset="0"/>
              <a:ea typeface="SimHei" panose="02010609060101010101" pitchFamily="49" charset="-122"/>
              <a:cs typeface="Consolas" panose="020B0609020204030204" pitchFamily="49" charset="0"/>
            </a:endParaRPr>
          </a:p>
        </p:txBody>
      </p:sp>
    </p:spTree>
    <p:extLst>
      <p:ext uri="{BB962C8B-B14F-4D97-AF65-F5344CB8AC3E}">
        <p14:creationId xmlns:p14="http://schemas.microsoft.com/office/powerpoint/2010/main" val="3474067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小结：静态链接的基本过程</a:t>
            </a:r>
          </a:p>
        </p:txBody>
      </p:sp>
      <p:sp>
        <p:nvSpPr>
          <p:cNvPr id="10" name="TextBox 9">
            <a:extLst>
              <a:ext uri="{FF2B5EF4-FFF2-40B4-BE49-F238E27FC236}">
                <a16:creationId xmlns:a16="http://schemas.microsoft.com/office/drawing/2014/main" id="{F489F8C6-F1BC-2E44-A078-1637FA0D7871}"/>
              </a:ext>
            </a:extLst>
          </p:cNvPr>
          <p:cNvSpPr txBox="1"/>
          <p:nvPr/>
        </p:nvSpPr>
        <p:spPr>
          <a:xfrm>
            <a:off x="268438" y="1230228"/>
            <a:ext cx="11504462" cy="54493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汇编器读入汇编代码，将其转换为可重定位目标文件</a:t>
            </a:r>
            <a:endParaRPr kumimoji="1" lang="en-US" altLang="zh-CN"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将定义和引用的符号放入符号表，记录有关信息</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对在文件内有定义的符号，可以确定其在哪个节</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657350" lvl="3"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.text, .</a:t>
            </a:r>
            <a:r>
              <a:rPr kumimoji="1" lang="en-US" altLang="zh-CN"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rodata</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 .data, .</a:t>
            </a:r>
            <a:r>
              <a:rPr kumimoji="1" lang="en-US" altLang="zh-CN" b="0" i="0" u="none" strike="noStrike" kern="1200" cap="none" spc="0" normalizeH="0" baseline="0" noProof="0" dirty="0" err="1">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bss</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 COMMON, ABS, …</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对在文件内没有定义但有引用的符号，无法确定其在哪个节，设置成</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UND</a:t>
            </a:r>
          </a:p>
          <a:p>
            <a:pPr marL="1200150" lvl="2" indent="-285750">
              <a:lnSpc>
                <a:spcPct val="150000"/>
              </a:lnSpc>
              <a:buFont typeface="Arial" panose="020B0604020202020204" pitchFamily="34" charset="0"/>
              <a:buChar cha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还会设置重定位条目，供链接器进行重定位</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链接器读入可重定位目标文件，进行符号解析和重定位</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符号解析：将每个符号引用绑定到一个符号定义（实体）</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绑定的含义：确定符号引用引用的是哪个内存区域（根据标签找实体）</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742950" marR="0" lvl="1"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重定位</a:t>
            </a:r>
            <a:r>
              <a:rPr kumimoji="1" lang="zh-CN" altLang="en-US"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：聚合节，确定所有需要确定的运行时地址</a:t>
            </a:r>
            <a:endParaRPr kumimoji="1" lang="en-US" altLang="zh-CN"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和符号解析实际上是同时进行的（要先确定符号定义的运行时地址才能绑定引用到特定内存区域）</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链接是一个相当复杂的过程，有很多细节没有提及</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汇编器如何设置符号表，</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ASLR</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p:txBody>
      </p:sp>
    </p:spTree>
    <p:extLst>
      <p:ext uri="{BB962C8B-B14F-4D97-AF65-F5344CB8AC3E}">
        <p14:creationId xmlns:p14="http://schemas.microsoft.com/office/powerpoint/2010/main" val="283454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8C9C7293-F103-D64C-AE53-5094C8270DC8}"/>
              </a:ext>
            </a:extLst>
          </p:cNvPr>
          <p:cNvSpPr txBox="1"/>
          <p:nvPr/>
        </p:nvSpPr>
        <p:spPr>
          <a:xfrm>
            <a:off x="268438" y="1232876"/>
            <a:ext cx="4025461"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rPr>
              <a:t>简介</a:t>
            </a:r>
            <a:endParaRPr kumimoji="1" lang="en-US" altLang="zh-CN"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背景知识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中的声明</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中的全局</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函数与链接器符号的关系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符号解析</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全局符号多重定义的处理规则</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ELF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文件格式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符号表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重定位</a:t>
            </a:r>
            <a:endPar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引用重定位算法</a:t>
            </a:r>
          </a:p>
        </p:txBody>
      </p:sp>
      <p:sp>
        <p:nvSpPr>
          <p:cNvPr id="5" name="TextBox 4">
            <a:extLst>
              <a:ext uri="{FF2B5EF4-FFF2-40B4-BE49-F238E27FC236}">
                <a16:creationId xmlns:a16="http://schemas.microsoft.com/office/drawing/2014/main" id="{6BDBFE01-7738-664F-A44C-6DA883CBB37A}"/>
              </a:ext>
            </a:extLst>
          </p:cNvPr>
          <p:cNvSpPr txBox="1"/>
          <p:nvPr/>
        </p:nvSpPr>
        <p:spPr>
          <a:xfrm>
            <a:off x="4801937" y="1224586"/>
            <a:ext cx="3243196" cy="293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solidFill>
                  <a:schemeClr val="accent1"/>
                </a:solidFill>
                <a:latin typeface="SimHei" panose="02010609060101010101" pitchFamily="49" charset="-122"/>
                <a:ea typeface="SimHei" panose="02010609060101010101" pitchFamily="49" charset="-122"/>
                <a:cs typeface="Calibri" panose="020F0502020204030204" pitchFamily="34" charset="0"/>
              </a:rPr>
              <a:t>可执行文件的加载</a:t>
            </a:r>
            <a:r>
              <a:rPr kumimoji="1" lang="zh-CN" altLang="en-CN" dirty="0">
                <a:solidFill>
                  <a:schemeClr val="accent1"/>
                </a:solidFill>
                <a:latin typeface="SimHei" panose="02010609060101010101" pitchFamily="49" charset="-122"/>
                <a:ea typeface="SimHei" panose="02010609060101010101" pitchFamily="49" charset="-122"/>
                <a:cs typeface="Calibri" panose="020F0502020204030204" pitchFamily="34" charset="0"/>
              </a:rPr>
              <a:t>与执行</a:t>
            </a:r>
            <a:endParaRPr kumimoji="1" lang="en-US" altLang="zh-CN" dirty="0">
              <a:solidFill>
                <a:schemeClr val="accent1"/>
              </a:solidFill>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cs typeface="Calibri" panose="020F0502020204030204" pitchFamily="34" charset="0"/>
              </a:rPr>
              <a:t>静态库</a:t>
            </a:r>
            <a:endParaRPr kumimoji="1" lang="en-US" altLang="zh-CN" dirty="0">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基本概念</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静态库解析引用的算法</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SimHei" panose="02010609060101010101" pitchFamily="49" charset="-122"/>
                <a:ea typeface="SimHei" panose="02010609060101010101" pitchFamily="49" charset="-122"/>
                <a:cs typeface="Calibri" panose="020F0502020204030204" pitchFamily="34" charset="0"/>
              </a:rPr>
              <a:t>动态链接</a:t>
            </a:r>
            <a:endParaRPr kumimoji="1" lang="en-US" altLang="zh-CN" dirty="0">
              <a:solidFill>
                <a:prstClr val="black"/>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rPr>
              <a:t>共享库</a:t>
            </a:r>
            <a:endParaRPr kumimoji="1" lang="en-US" altLang="zh-CN"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rPr>
              <a:t>库打桩机制</a:t>
            </a:r>
            <a:endParaRPr kumimoji="1" lang="en-US" altLang="zh-CN"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186554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可执行文件的加载与执行</a:t>
            </a:r>
          </a:p>
        </p:txBody>
      </p:sp>
      <p:cxnSp>
        <p:nvCxnSpPr>
          <p:cNvPr id="43" name="Straight Arrow Connector 42">
            <a:extLst>
              <a:ext uri="{FF2B5EF4-FFF2-40B4-BE49-F238E27FC236}">
                <a16:creationId xmlns:a16="http://schemas.microsoft.com/office/drawing/2014/main" id="{00E4F75A-9179-0C48-B13F-8E15709E00C0}"/>
              </a:ext>
            </a:extLst>
          </p:cNvPr>
          <p:cNvCxnSpPr>
            <a:cxnSpLocks/>
          </p:cNvCxnSpPr>
          <p:nvPr/>
        </p:nvCxnSpPr>
        <p:spPr>
          <a:xfrm>
            <a:off x="3007910" y="3920888"/>
            <a:ext cx="1457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4C58D9FA-5544-1F4B-B26D-4D4441C3181F}"/>
              </a:ext>
            </a:extLst>
          </p:cNvPr>
          <p:cNvSpPr txBox="1"/>
          <p:nvPr/>
        </p:nvSpPr>
        <p:spPr>
          <a:xfrm>
            <a:off x="3363327" y="3500511"/>
            <a:ext cx="704616" cy="369332"/>
          </a:xfrm>
          <a:prstGeom prst="rect">
            <a:avLst/>
          </a:prstGeom>
          <a:noFill/>
        </p:spPr>
        <p:txBody>
          <a:bodyPr wrap="none" rtlCol="0">
            <a:spAutoFit/>
          </a:bodyPr>
          <a:lstStyle/>
          <a:p>
            <a:r>
              <a:rPr kumimoji="1" lang="en-US" altLang="zh-CN" dirty="0"/>
              <a:t>linker</a:t>
            </a:r>
            <a:endParaRPr kumimoji="1" lang="zh-CN" altLang="en-US" dirty="0"/>
          </a:p>
        </p:txBody>
      </p:sp>
      <p:pic>
        <p:nvPicPr>
          <p:cNvPr id="75" name="Picture 74">
            <a:extLst>
              <a:ext uri="{FF2B5EF4-FFF2-40B4-BE49-F238E27FC236}">
                <a16:creationId xmlns:a16="http://schemas.microsoft.com/office/drawing/2014/main" id="{419F9A78-7892-844A-94A2-FE20F9EB1F58}"/>
              </a:ext>
            </a:extLst>
          </p:cNvPr>
          <p:cNvPicPr>
            <a:picLocks noChangeAspect="1"/>
          </p:cNvPicPr>
          <p:nvPr/>
        </p:nvPicPr>
        <p:blipFill>
          <a:blip r:embed="rId3"/>
          <a:stretch>
            <a:fillRect/>
          </a:stretch>
        </p:blipFill>
        <p:spPr>
          <a:xfrm>
            <a:off x="401320" y="2067641"/>
            <a:ext cx="2460475" cy="4235243"/>
          </a:xfrm>
          <a:prstGeom prst="rect">
            <a:avLst/>
          </a:prstGeom>
        </p:spPr>
      </p:pic>
      <p:pic>
        <p:nvPicPr>
          <p:cNvPr id="76" name="Picture 75">
            <a:extLst>
              <a:ext uri="{FF2B5EF4-FFF2-40B4-BE49-F238E27FC236}">
                <a16:creationId xmlns:a16="http://schemas.microsoft.com/office/drawing/2014/main" id="{F42A64A5-ECD4-E646-BD65-6379DA90DA97}"/>
              </a:ext>
            </a:extLst>
          </p:cNvPr>
          <p:cNvPicPr>
            <a:picLocks noChangeAspect="1"/>
          </p:cNvPicPr>
          <p:nvPr/>
        </p:nvPicPr>
        <p:blipFill rotWithShape="1">
          <a:blip r:embed="rId4"/>
          <a:srcRect t="2357" r="60060" b="1358"/>
          <a:stretch/>
        </p:blipFill>
        <p:spPr>
          <a:xfrm>
            <a:off x="4465170" y="1930794"/>
            <a:ext cx="2569614" cy="4125426"/>
          </a:xfrm>
          <a:prstGeom prst="rect">
            <a:avLst/>
          </a:prstGeom>
        </p:spPr>
      </p:pic>
      <p:pic>
        <p:nvPicPr>
          <p:cNvPr id="78" name="Picture 77">
            <a:extLst>
              <a:ext uri="{FF2B5EF4-FFF2-40B4-BE49-F238E27FC236}">
                <a16:creationId xmlns:a16="http://schemas.microsoft.com/office/drawing/2014/main" id="{B3C40B75-3D75-1A44-A2DE-63A999F1C4E5}"/>
              </a:ext>
            </a:extLst>
          </p:cNvPr>
          <p:cNvPicPr>
            <a:picLocks noChangeAspect="1"/>
          </p:cNvPicPr>
          <p:nvPr/>
        </p:nvPicPr>
        <p:blipFill rotWithShape="1">
          <a:blip r:embed="rId5"/>
          <a:srcRect l="2107" t="1749" r="1905" b="2076"/>
          <a:stretch/>
        </p:blipFill>
        <p:spPr>
          <a:xfrm>
            <a:off x="8492044" y="1840854"/>
            <a:ext cx="3075481" cy="4255382"/>
          </a:xfrm>
          <a:prstGeom prst="rect">
            <a:avLst/>
          </a:prstGeom>
        </p:spPr>
      </p:pic>
      <p:cxnSp>
        <p:nvCxnSpPr>
          <p:cNvPr id="79" name="Straight Arrow Connector 78">
            <a:extLst>
              <a:ext uri="{FF2B5EF4-FFF2-40B4-BE49-F238E27FC236}">
                <a16:creationId xmlns:a16="http://schemas.microsoft.com/office/drawing/2014/main" id="{5BFD05C6-09E8-944C-8B9B-0CDC545CA928}"/>
              </a:ext>
            </a:extLst>
          </p:cNvPr>
          <p:cNvCxnSpPr>
            <a:cxnSpLocks/>
          </p:cNvCxnSpPr>
          <p:nvPr/>
        </p:nvCxnSpPr>
        <p:spPr>
          <a:xfrm>
            <a:off x="6982801" y="3919925"/>
            <a:ext cx="1457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 name="TextBox 79">
            <a:extLst>
              <a:ext uri="{FF2B5EF4-FFF2-40B4-BE49-F238E27FC236}">
                <a16:creationId xmlns:a16="http://schemas.microsoft.com/office/drawing/2014/main" id="{BF3BF9D4-6379-0748-BEA2-F381E1AECFF7}"/>
              </a:ext>
            </a:extLst>
          </p:cNvPr>
          <p:cNvSpPr txBox="1"/>
          <p:nvPr/>
        </p:nvSpPr>
        <p:spPr>
          <a:xfrm>
            <a:off x="7284960" y="3500511"/>
            <a:ext cx="787395" cy="369332"/>
          </a:xfrm>
          <a:prstGeom prst="rect">
            <a:avLst/>
          </a:prstGeom>
          <a:noFill/>
        </p:spPr>
        <p:txBody>
          <a:bodyPr wrap="none" rtlCol="0">
            <a:spAutoFit/>
          </a:bodyPr>
          <a:lstStyle/>
          <a:p>
            <a:r>
              <a:rPr kumimoji="1" lang="en-US" altLang="zh-CN" dirty="0"/>
              <a:t>loader</a:t>
            </a:r>
            <a:endParaRPr kumimoji="1" lang="zh-CN" altLang="en-US" dirty="0"/>
          </a:p>
        </p:txBody>
      </p:sp>
    </p:spTree>
    <p:extLst>
      <p:ext uri="{BB962C8B-B14F-4D97-AF65-F5344CB8AC3E}">
        <p14:creationId xmlns:p14="http://schemas.microsoft.com/office/powerpoint/2010/main" val="4072712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8F9DAB-931D-864A-978B-2714F79F7D69}"/>
              </a:ext>
            </a:extLst>
          </p:cNvPr>
          <p:cNvSpPr txBox="1"/>
          <p:nvPr/>
        </p:nvSpPr>
        <p:spPr>
          <a:xfrm>
            <a:off x="288123" y="497092"/>
            <a:ext cx="6810542" cy="584775"/>
          </a:xfrm>
          <a:prstGeom prst="rect">
            <a:avLst/>
          </a:prstGeom>
          <a:noFill/>
        </p:spPr>
        <p:txBody>
          <a:bodyPr wrap="square" rtlCol="0">
            <a:spAutoFit/>
          </a:bodyPr>
          <a:lstStyle/>
          <a:p>
            <a:r>
              <a:rPr kumimoji="1" lang="zh-CN" altLang="en-US" sz="3200" dirty="0"/>
              <a:t>可执行目标文件</a:t>
            </a:r>
          </a:p>
        </p:txBody>
      </p:sp>
      <p:sp>
        <p:nvSpPr>
          <p:cNvPr id="4" name="文本框 1">
            <a:extLst>
              <a:ext uri="{FF2B5EF4-FFF2-40B4-BE49-F238E27FC236}">
                <a16:creationId xmlns:a16="http://schemas.microsoft.com/office/drawing/2014/main" id="{E4AF69DC-8D2A-D54E-BBDD-F514EB6BAF3C}"/>
              </a:ext>
            </a:extLst>
          </p:cNvPr>
          <p:cNvSpPr txBox="1"/>
          <p:nvPr/>
        </p:nvSpPr>
        <p:spPr>
          <a:xfrm>
            <a:off x="288123" y="1081867"/>
            <a:ext cx="6501560" cy="4019690"/>
          </a:xfrm>
          <a:prstGeom prst="rect">
            <a:avLst/>
          </a:prstGeom>
          <a:noFill/>
        </p:spPr>
        <p:txBody>
          <a:bodyPr wrap="square" rtlCol="0">
            <a:spAutoFit/>
          </a:bodyPr>
          <a:lstStyle/>
          <a:p>
            <a:pPr marL="342900" indent="-342900">
              <a:lnSpc>
                <a:spcPct val="150000"/>
              </a:lnSpc>
              <a:buFont typeface="Wingdings" pitchFamily="2" charset="2"/>
              <a:buChar char="Ø"/>
            </a:pP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所有符号都找到了自己的定义</a:t>
            </a:r>
            <a:endPar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endParaRPr>
          </a:p>
          <a:p>
            <a:pPr marL="800100" lvl="1" indent="-342900">
              <a:lnSpc>
                <a:spcPct val="150000"/>
              </a:lnSpc>
              <a:buFont typeface="Arial" panose="020B0604020202020204" pitchFamily="34" charset="0"/>
              <a:buChar char="•"/>
            </a:pPr>
            <a:r>
              <a:rPr lang="zh-CN" altLang="en-US" dirty="0">
                <a:solidFill>
                  <a:prstClr val="black"/>
                </a:solidFill>
                <a:latin typeface="Calibri" panose="020F0502020204030204"/>
                <a:ea typeface="等线" panose="02010600030101010101" pitchFamily="2" charset="-122"/>
                <a:cs typeface="Consolas" panose="020B0609020204030204" pitchFamily="49" charset="0"/>
              </a:rPr>
              <a:t>符号表中不再有</a:t>
            </a:r>
            <a:r>
              <a:rPr lang="en-US" altLang="zh-CN" dirty="0">
                <a:solidFill>
                  <a:prstClr val="black"/>
                </a:solidFill>
                <a:latin typeface="Calibri" panose="020F0502020204030204"/>
                <a:ea typeface="等线" panose="02010600030101010101" pitchFamily="2" charset="-122"/>
                <a:cs typeface="Consolas" panose="020B0609020204030204" pitchFamily="49" charset="0"/>
              </a:rPr>
              <a:t>COMMON, UNDEF, ABS</a:t>
            </a:r>
            <a:endPar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endParaRPr>
          </a:p>
          <a:p>
            <a:pPr marL="342900" indent="-342900">
              <a:lnSpc>
                <a:spcPct val="150000"/>
              </a:lnSpc>
              <a:buFont typeface="Wingdings" pitchFamily="2" charset="2"/>
              <a:buChar char="Ø"/>
            </a:pP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所有引用也找到了对应的定义</a:t>
            </a:r>
            <a:endParaRPr lang="en-US" altLang="zh-CN" sz="2000" dirty="0">
              <a:solidFill>
                <a:prstClr val="black"/>
              </a:solidFill>
              <a:latin typeface="Calibri" panose="020F0502020204030204"/>
              <a:ea typeface="等线" panose="02010600030101010101" pitchFamily="2" charset="-122"/>
              <a:cs typeface="Consolas" panose="020B0609020204030204" pitchFamily="49" charset="0"/>
            </a:endParaRPr>
          </a:p>
          <a:p>
            <a:pPr marL="800100" lvl="1"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不再</a:t>
            </a:r>
            <a:r>
              <a:rPr lang="zh-CN" altLang="en-US" dirty="0">
                <a:solidFill>
                  <a:prstClr val="black"/>
                </a:solidFill>
                <a:latin typeface="Calibri" panose="020F0502020204030204"/>
                <a:ea typeface="等线" panose="02010600030101010101" pitchFamily="2" charset="-122"/>
                <a:cs typeface="Consolas" panose="020B0609020204030204" pitchFamily="49" charset="0"/>
              </a:rPr>
              <a:t>有</a:t>
            </a:r>
            <a:r>
              <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a:t>
            </a:r>
            <a:r>
              <a:rPr kumimoji="0" lang="en-US" altLang="zh-CN"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rel.text</a:t>
            </a:r>
            <a:r>
              <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 .</a:t>
            </a:r>
            <a:r>
              <a:rPr kumimoji="0" lang="en-US" altLang="zh-CN"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rel.data</a:t>
            </a:r>
            <a:endPar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endParaRP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Ø"/>
              <a:tabLst/>
              <a:defRPr/>
            </a:pP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多了</a:t>
            </a:r>
            <a:r>
              <a:rPr lang="zh-CN" altLang="en-US" sz="2000" dirty="0">
                <a:solidFill>
                  <a:srgbClr val="FF0000"/>
                </a:solidFill>
                <a:latin typeface="Calibri" panose="020F0502020204030204"/>
                <a:ea typeface="等线" panose="02010600030101010101" pitchFamily="2" charset="-122"/>
                <a:cs typeface="Consolas" panose="020B0609020204030204" pitchFamily="49" charset="0"/>
              </a:rPr>
              <a:t>程序头部表（段头部表）</a:t>
            </a: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和</a:t>
            </a:r>
            <a:r>
              <a:rPr lang="en-US" altLang="zh-CN" sz="2000" dirty="0">
                <a:solidFill>
                  <a:srgbClr val="FF0000"/>
                </a:solidFill>
                <a:latin typeface="Calibri" panose="020F0502020204030204"/>
                <a:ea typeface="等线" panose="02010600030101010101" pitchFamily="2" charset="-122"/>
                <a:cs typeface="Consolas" panose="020B0609020204030204" pitchFamily="49" charset="0"/>
              </a:rPr>
              <a:t>.</a:t>
            </a:r>
            <a:r>
              <a:rPr lang="en-US" altLang="zh-CN" sz="2000" dirty="0" err="1">
                <a:solidFill>
                  <a:srgbClr val="FF0000"/>
                </a:solidFill>
                <a:latin typeface="Calibri" panose="020F0502020204030204"/>
                <a:ea typeface="等线" panose="02010600030101010101" pitchFamily="2" charset="-122"/>
                <a:cs typeface="Consolas" panose="020B0609020204030204" pitchFamily="49" charset="0"/>
              </a:rPr>
              <a:t>init</a:t>
            </a:r>
            <a:r>
              <a:rPr lang="zh-CN" altLang="en-US" sz="2000" dirty="0">
                <a:solidFill>
                  <a:srgbClr val="FF0000"/>
                </a:solidFill>
                <a:latin typeface="Calibri" panose="020F0502020204030204"/>
                <a:ea typeface="等线" panose="02010600030101010101" pitchFamily="2" charset="-122"/>
                <a:cs typeface="Consolas" panose="020B0609020204030204" pitchFamily="49" charset="0"/>
              </a:rPr>
              <a:t>节</a:t>
            </a:r>
            <a:endParaRPr lang="en-US" altLang="zh-CN" sz="2000" dirty="0">
              <a:solidFill>
                <a:srgbClr val="FF0000"/>
              </a:solidFill>
              <a:latin typeface="Calibri" panose="020F0502020204030204"/>
              <a:ea typeface="等线" panose="02010600030101010101" pitchFamily="2" charset="-122"/>
              <a:cs typeface="Consolas" panose="020B0609020204030204" pitchFamily="49" charset="0"/>
            </a:endParaRP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Ø"/>
              <a:tabLst/>
              <a:defRPr/>
            </a:pP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节（</a:t>
            </a:r>
            <a:r>
              <a:rPr lang="en-US" altLang="zh-CN" sz="2000" dirty="0">
                <a:solidFill>
                  <a:prstClr val="black"/>
                </a:solidFill>
                <a:latin typeface="Calibri" panose="020F0502020204030204"/>
                <a:ea typeface="等线" panose="02010600030101010101" pitchFamily="2" charset="-122"/>
                <a:cs typeface="Consolas" panose="020B0609020204030204" pitchFamily="49" charset="0"/>
              </a:rPr>
              <a:t>section</a:t>
            </a: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）与段（</a:t>
            </a:r>
            <a:r>
              <a:rPr lang="en-US" altLang="zh-CN" sz="2000" dirty="0">
                <a:solidFill>
                  <a:prstClr val="black"/>
                </a:solidFill>
                <a:latin typeface="Calibri" panose="020F0502020204030204"/>
                <a:ea typeface="等线" panose="02010600030101010101" pitchFamily="2" charset="-122"/>
                <a:cs typeface="Consolas" panose="020B0609020204030204" pitchFamily="49" charset="0"/>
              </a:rPr>
              <a:t>segment</a:t>
            </a: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a:t>
            </a:r>
            <a:endParaRPr lang="en-US" altLang="zh-CN" sz="2000" dirty="0">
              <a:solidFill>
                <a:prstClr val="black"/>
              </a:solidFill>
              <a:latin typeface="Calibri" panose="020F0502020204030204"/>
              <a:ea typeface="等线" panose="02010600030101010101" pitchFamily="2" charset="-122"/>
              <a:cs typeface="Consolas" panose="020B0609020204030204" pitchFamily="49" charset="0"/>
            </a:endParaRPr>
          </a:p>
          <a:p>
            <a:pPr marL="800100" lvl="1" indent="-342900">
              <a:lnSpc>
                <a:spcPct val="150000"/>
              </a:lnSpc>
              <a:buFont typeface="Arial" panose="020B0604020202020204" pitchFamily="34" charset="0"/>
              <a:buChar char="•"/>
              <a:defRPr/>
            </a:pPr>
            <a:r>
              <a:rPr lang="zh-CN" altLang="en-US" dirty="0">
                <a:solidFill>
                  <a:prstClr val="black"/>
                </a:solidFill>
                <a:latin typeface="Calibri" panose="020F0502020204030204"/>
                <a:ea typeface="等线" panose="02010600030101010101" pitchFamily="2" charset="-122"/>
                <a:cs typeface="Consolas" panose="020B0609020204030204" pitchFamily="49" charset="0"/>
              </a:rPr>
              <a:t>可执行文件中的连续的节被加载到连续的内存段</a:t>
            </a:r>
            <a:endParaRPr lang="en-US" altLang="zh-CN" dirty="0">
              <a:solidFill>
                <a:prstClr val="black"/>
              </a:solidFill>
              <a:latin typeface="Calibri" panose="020F0502020204030204"/>
              <a:ea typeface="等线" panose="02010600030101010101" pitchFamily="2" charset="-122"/>
              <a:cs typeface="Consolas" panose="020B0609020204030204" pitchFamily="49" charset="0"/>
            </a:endParaRP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Ø"/>
              <a:tabLst/>
              <a:defRPr/>
            </a:pP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加载：将程序从磁盘复制到内存</a:t>
            </a:r>
            <a:endParaRPr lang="en-US" altLang="zh-CN" sz="2000" dirty="0">
              <a:solidFill>
                <a:prstClr val="black"/>
              </a:solidFill>
              <a:latin typeface="Calibri" panose="020F0502020204030204"/>
              <a:ea typeface="等线" panose="02010600030101010101" pitchFamily="2" charset="-122"/>
              <a:cs typeface="Consolas" panose="020B0609020204030204" pitchFamily="49" charset="0"/>
            </a:endParaRP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Ø"/>
              <a:tabLst/>
              <a:defRPr/>
            </a:pPr>
            <a:endPar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endParaRPr>
          </a:p>
        </p:txBody>
      </p:sp>
      <p:sp>
        <p:nvSpPr>
          <p:cNvPr id="17" name="Rectangle 16">
            <a:extLst>
              <a:ext uri="{FF2B5EF4-FFF2-40B4-BE49-F238E27FC236}">
                <a16:creationId xmlns:a16="http://schemas.microsoft.com/office/drawing/2014/main" id="{A120FF47-FFE0-734E-A44B-0A43133540B5}"/>
              </a:ext>
            </a:extLst>
          </p:cNvPr>
          <p:cNvSpPr/>
          <p:nvPr/>
        </p:nvSpPr>
        <p:spPr>
          <a:xfrm>
            <a:off x="6788793" y="1267277"/>
            <a:ext cx="2398133" cy="399365"/>
          </a:xfrm>
          <a:prstGeom prst="rect">
            <a:avLst/>
          </a:prstGeom>
          <a:solidFill>
            <a:schemeClr val="accent1">
              <a:alpha val="6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ELF header</a:t>
            </a:r>
            <a:endParaRPr kumimoji="1" lang="zh-CN" altLang="en-US" dirty="0">
              <a:cs typeface="Consolas" panose="020B0609020204030204" pitchFamily="49" charset="0"/>
            </a:endParaRPr>
          </a:p>
        </p:txBody>
      </p:sp>
      <p:sp>
        <p:nvSpPr>
          <p:cNvPr id="18" name="Rectangle 17">
            <a:extLst>
              <a:ext uri="{FF2B5EF4-FFF2-40B4-BE49-F238E27FC236}">
                <a16:creationId xmlns:a16="http://schemas.microsoft.com/office/drawing/2014/main" id="{245C16A1-229D-1F49-90C8-84F7E69C2D6E}"/>
              </a:ext>
            </a:extLst>
          </p:cNvPr>
          <p:cNvSpPr/>
          <p:nvPr/>
        </p:nvSpPr>
        <p:spPr>
          <a:xfrm>
            <a:off x="6788788" y="2458555"/>
            <a:ext cx="2398133" cy="399365"/>
          </a:xfrm>
          <a:prstGeom prst="rect">
            <a:avLst/>
          </a:prstGeom>
          <a:solidFill>
            <a:schemeClr val="accent6">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.text</a:t>
            </a:r>
            <a:endParaRPr kumimoji="1" lang="zh-CN" altLang="en-US" dirty="0">
              <a:cs typeface="Consolas" panose="020B0609020204030204" pitchFamily="49" charset="0"/>
            </a:endParaRPr>
          </a:p>
        </p:txBody>
      </p:sp>
      <p:sp>
        <p:nvSpPr>
          <p:cNvPr id="19" name="Rectangle 18">
            <a:extLst>
              <a:ext uri="{FF2B5EF4-FFF2-40B4-BE49-F238E27FC236}">
                <a16:creationId xmlns:a16="http://schemas.microsoft.com/office/drawing/2014/main" id="{2904D03D-626B-574F-B38C-378383606013}"/>
              </a:ext>
            </a:extLst>
          </p:cNvPr>
          <p:cNvSpPr/>
          <p:nvPr/>
        </p:nvSpPr>
        <p:spPr>
          <a:xfrm>
            <a:off x="6788784" y="2855639"/>
            <a:ext cx="2398129" cy="396201"/>
          </a:xfrm>
          <a:prstGeom prst="rect">
            <a:avLst/>
          </a:prstGeom>
          <a:solidFill>
            <a:schemeClr val="accent4">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rodata</a:t>
            </a:r>
            <a:endParaRPr kumimoji="1" lang="zh-CN" altLang="en-US" dirty="0">
              <a:cs typeface="Consolas" panose="020B0609020204030204" pitchFamily="49" charset="0"/>
            </a:endParaRPr>
          </a:p>
        </p:txBody>
      </p:sp>
      <p:sp>
        <p:nvSpPr>
          <p:cNvPr id="20" name="Rectangle 19">
            <a:extLst>
              <a:ext uri="{FF2B5EF4-FFF2-40B4-BE49-F238E27FC236}">
                <a16:creationId xmlns:a16="http://schemas.microsoft.com/office/drawing/2014/main" id="{C5F13D55-D81E-6F40-BD7A-AE44743F660F}"/>
              </a:ext>
            </a:extLst>
          </p:cNvPr>
          <p:cNvSpPr/>
          <p:nvPr/>
        </p:nvSpPr>
        <p:spPr>
          <a:xfrm>
            <a:off x="6788787" y="3252623"/>
            <a:ext cx="2398133" cy="396201"/>
          </a:xfrm>
          <a:prstGeom prst="rect">
            <a:avLst/>
          </a:prstGeom>
          <a:solidFill>
            <a:schemeClr val="accent4">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.data</a:t>
            </a:r>
            <a:endParaRPr kumimoji="1" lang="zh-CN" altLang="en-US" dirty="0">
              <a:cs typeface="Consolas" panose="020B0609020204030204" pitchFamily="49" charset="0"/>
            </a:endParaRPr>
          </a:p>
        </p:txBody>
      </p:sp>
      <p:sp>
        <p:nvSpPr>
          <p:cNvPr id="21" name="Rectangle 20">
            <a:extLst>
              <a:ext uri="{FF2B5EF4-FFF2-40B4-BE49-F238E27FC236}">
                <a16:creationId xmlns:a16="http://schemas.microsoft.com/office/drawing/2014/main" id="{288E7474-360D-284F-8E65-C242B2B28C7B}"/>
              </a:ext>
            </a:extLst>
          </p:cNvPr>
          <p:cNvSpPr/>
          <p:nvPr/>
        </p:nvSpPr>
        <p:spPr>
          <a:xfrm>
            <a:off x="6788784" y="3642078"/>
            <a:ext cx="2398133" cy="396202"/>
          </a:xfrm>
          <a:prstGeom prst="rect">
            <a:avLst/>
          </a:prstGeom>
          <a:solidFill>
            <a:schemeClr val="accent4">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bss</a:t>
            </a:r>
            <a:endParaRPr kumimoji="1" lang="zh-CN" altLang="en-US" dirty="0">
              <a:cs typeface="Consolas" panose="020B0609020204030204" pitchFamily="49" charset="0"/>
            </a:endParaRPr>
          </a:p>
        </p:txBody>
      </p:sp>
      <p:sp>
        <p:nvSpPr>
          <p:cNvPr id="22" name="Rectangle 21">
            <a:extLst>
              <a:ext uri="{FF2B5EF4-FFF2-40B4-BE49-F238E27FC236}">
                <a16:creationId xmlns:a16="http://schemas.microsoft.com/office/drawing/2014/main" id="{7E8720C3-649E-EB44-BB68-908E62B6994F}"/>
              </a:ext>
            </a:extLst>
          </p:cNvPr>
          <p:cNvSpPr/>
          <p:nvPr/>
        </p:nvSpPr>
        <p:spPr>
          <a:xfrm>
            <a:off x="6788781" y="4031533"/>
            <a:ext cx="2398133" cy="396202"/>
          </a:xfrm>
          <a:prstGeom prst="rect">
            <a:avLst/>
          </a:prstGeom>
          <a:solidFill>
            <a:srgbClr val="FF0000">
              <a:alpha val="6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symtab</a:t>
            </a:r>
            <a:endParaRPr kumimoji="1" lang="zh-CN" altLang="en-US" dirty="0">
              <a:cs typeface="Consolas" panose="020B0609020204030204" pitchFamily="49" charset="0"/>
            </a:endParaRPr>
          </a:p>
        </p:txBody>
      </p:sp>
      <p:sp>
        <p:nvSpPr>
          <p:cNvPr id="25" name="Rectangle 24">
            <a:extLst>
              <a:ext uri="{FF2B5EF4-FFF2-40B4-BE49-F238E27FC236}">
                <a16:creationId xmlns:a16="http://schemas.microsoft.com/office/drawing/2014/main" id="{CFFF1EA5-A606-B745-AB34-2FE5AE559F49}"/>
              </a:ext>
            </a:extLst>
          </p:cNvPr>
          <p:cNvSpPr/>
          <p:nvPr/>
        </p:nvSpPr>
        <p:spPr>
          <a:xfrm>
            <a:off x="6788782" y="4424016"/>
            <a:ext cx="2398133" cy="396202"/>
          </a:xfrm>
          <a:prstGeom prst="rect">
            <a:avLst/>
          </a:prstGeom>
          <a:solidFill>
            <a:schemeClr val="accent3">
              <a:alpha val="6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.debug</a:t>
            </a:r>
            <a:endParaRPr kumimoji="1" lang="zh-CN" altLang="en-US" dirty="0">
              <a:cs typeface="Consolas" panose="020B0609020204030204" pitchFamily="49" charset="0"/>
            </a:endParaRPr>
          </a:p>
        </p:txBody>
      </p:sp>
      <p:sp>
        <p:nvSpPr>
          <p:cNvPr id="26" name="Rectangle 25">
            <a:extLst>
              <a:ext uri="{FF2B5EF4-FFF2-40B4-BE49-F238E27FC236}">
                <a16:creationId xmlns:a16="http://schemas.microsoft.com/office/drawing/2014/main" id="{0BDFD080-490D-644E-87EA-F772EE4625F5}"/>
              </a:ext>
            </a:extLst>
          </p:cNvPr>
          <p:cNvSpPr/>
          <p:nvPr/>
        </p:nvSpPr>
        <p:spPr>
          <a:xfrm>
            <a:off x="6788781" y="4820218"/>
            <a:ext cx="2398133" cy="396202"/>
          </a:xfrm>
          <a:prstGeom prst="rect">
            <a:avLst/>
          </a:prstGeom>
          <a:solidFill>
            <a:schemeClr val="accent3">
              <a:alpha val="6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.line</a:t>
            </a:r>
            <a:endParaRPr kumimoji="1" lang="zh-CN" altLang="en-US" dirty="0">
              <a:cs typeface="Consolas" panose="020B0609020204030204" pitchFamily="49" charset="0"/>
            </a:endParaRPr>
          </a:p>
        </p:txBody>
      </p:sp>
      <p:sp>
        <p:nvSpPr>
          <p:cNvPr id="27" name="Rectangle 26">
            <a:extLst>
              <a:ext uri="{FF2B5EF4-FFF2-40B4-BE49-F238E27FC236}">
                <a16:creationId xmlns:a16="http://schemas.microsoft.com/office/drawing/2014/main" id="{AA642FAF-2542-4B4C-91E7-C150910FCD72}"/>
              </a:ext>
            </a:extLst>
          </p:cNvPr>
          <p:cNvSpPr/>
          <p:nvPr/>
        </p:nvSpPr>
        <p:spPr>
          <a:xfrm>
            <a:off x="6788781" y="5216420"/>
            <a:ext cx="2398133" cy="396202"/>
          </a:xfrm>
          <a:prstGeom prst="rect">
            <a:avLst/>
          </a:prstGeom>
          <a:solidFill>
            <a:schemeClr val="accent3">
              <a:alpha val="6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strtab</a:t>
            </a:r>
            <a:endParaRPr kumimoji="1" lang="zh-CN" altLang="en-US" dirty="0">
              <a:cs typeface="Consolas" panose="020B0609020204030204" pitchFamily="49" charset="0"/>
            </a:endParaRPr>
          </a:p>
        </p:txBody>
      </p:sp>
      <p:sp>
        <p:nvSpPr>
          <p:cNvPr id="28" name="Rectangle 27">
            <a:extLst>
              <a:ext uri="{FF2B5EF4-FFF2-40B4-BE49-F238E27FC236}">
                <a16:creationId xmlns:a16="http://schemas.microsoft.com/office/drawing/2014/main" id="{B28737BC-0489-8D4A-B67B-9978B63C75E0}"/>
              </a:ext>
            </a:extLst>
          </p:cNvPr>
          <p:cNvSpPr/>
          <p:nvPr/>
        </p:nvSpPr>
        <p:spPr>
          <a:xfrm>
            <a:off x="6788781" y="5619014"/>
            <a:ext cx="2398132" cy="396202"/>
          </a:xfrm>
          <a:prstGeom prst="rect">
            <a:avLst/>
          </a:prstGeom>
          <a:solidFill>
            <a:schemeClr val="accent1">
              <a:alpha val="6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Section Header Table</a:t>
            </a:r>
            <a:endParaRPr kumimoji="1" lang="zh-CN" altLang="en-US" dirty="0">
              <a:cs typeface="Consolas" panose="020B0609020204030204" pitchFamily="49" charset="0"/>
            </a:endParaRPr>
          </a:p>
        </p:txBody>
      </p:sp>
      <p:sp>
        <p:nvSpPr>
          <p:cNvPr id="41" name="Rectangle 40">
            <a:extLst>
              <a:ext uri="{FF2B5EF4-FFF2-40B4-BE49-F238E27FC236}">
                <a16:creationId xmlns:a16="http://schemas.microsoft.com/office/drawing/2014/main" id="{E473CF46-94E7-FF40-8FF1-2F1A79908434}"/>
              </a:ext>
            </a:extLst>
          </p:cNvPr>
          <p:cNvSpPr/>
          <p:nvPr/>
        </p:nvSpPr>
        <p:spPr>
          <a:xfrm>
            <a:off x="6788780" y="1665061"/>
            <a:ext cx="2398133" cy="399365"/>
          </a:xfrm>
          <a:prstGeom prst="rect">
            <a:avLst/>
          </a:prstGeom>
          <a:solidFill>
            <a:schemeClr val="accent2">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Program</a:t>
            </a:r>
            <a:r>
              <a:rPr kumimoji="1" lang="zh-CN" altLang="en-US" dirty="0">
                <a:cs typeface="Consolas" panose="020B0609020204030204" pitchFamily="49" charset="0"/>
              </a:rPr>
              <a:t> </a:t>
            </a:r>
            <a:r>
              <a:rPr kumimoji="1" lang="en-US" altLang="zh-CN" dirty="0">
                <a:cs typeface="Consolas" panose="020B0609020204030204" pitchFamily="49" charset="0"/>
              </a:rPr>
              <a:t>header table</a:t>
            </a:r>
            <a:endParaRPr kumimoji="1" lang="zh-CN" altLang="en-US" dirty="0">
              <a:cs typeface="Consolas" panose="020B0609020204030204" pitchFamily="49" charset="0"/>
            </a:endParaRPr>
          </a:p>
        </p:txBody>
      </p:sp>
      <p:sp>
        <p:nvSpPr>
          <p:cNvPr id="42" name="Rectangle 41">
            <a:extLst>
              <a:ext uri="{FF2B5EF4-FFF2-40B4-BE49-F238E27FC236}">
                <a16:creationId xmlns:a16="http://schemas.microsoft.com/office/drawing/2014/main" id="{03AE3E85-5B09-6B4F-93EA-7DF4056DE324}"/>
              </a:ext>
            </a:extLst>
          </p:cNvPr>
          <p:cNvSpPr/>
          <p:nvPr/>
        </p:nvSpPr>
        <p:spPr>
          <a:xfrm>
            <a:off x="6788780" y="2061097"/>
            <a:ext cx="2398133" cy="399365"/>
          </a:xfrm>
          <a:prstGeom prst="rect">
            <a:avLst/>
          </a:prstGeom>
          <a:solidFill>
            <a:schemeClr val="accent2">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init</a:t>
            </a:r>
            <a:endParaRPr kumimoji="1" lang="zh-CN" altLang="en-US" dirty="0">
              <a:cs typeface="Consolas" panose="020B0609020204030204" pitchFamily="49" charset="0"/>
            </a:endParaRPr>
          </a:p>
        </p:txBody>
      </p:sp>
      <p:sp>
        <p:nvSpPr>
          <p:cNvPr id="43" name="Right Brace 42">
            <a:extLst>
              <a:ext uri="{FF2B5EF4-FFF2-40B4-BE49-F238E27FC236}">
                <a16:creationId xmlns:a16="http://schemas.microsoft.com/office/drawing/2014/main" id="{9C8D91BC-9B9A-0F4A-BB52-2EE3C6F26201}"/>
              </a:ext>
            </a:extLst>
          </p:cNvPr>
          <p:cNvSpPr/>
          <p:nvPr/>
        </p:nvSpPr>
        <p:spPr>
          <a:xfrm>
            <a:off x="9238592" y="1267277"/>
            <a:ext cx="157655" cy="1984563"/>
          </a:xfrm>
          <a:prstGeom prst="rightBrace">
            <a:avLst>
              <a:gd name="adj1" fmla="val 8333"/>
              <a:gd name="adj2" fmla="val 5053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44" name="Right Brace 43">
            <a:extLst>
              <a:ext uri="{FF2B5EF4-FFF2-40B4-BE49-F238E27FC236}">
                <a16:creationId xmlns:a16="http://schemas.microsoft.com/office/drawing/2014/main" id="{17980D79-2DB1-C940-824A-72CDAF08CE99}"/>
              </a:ext>
            </a:extLst>
          </p:cNvPr>
          <p:cNvSpPr/>
          <p:nvPr/>
        </p:nvSpPr>
        <p:spPr>
          <a:xfrm>
            <a:off x="9238592" y="3251841"/>
            <a:ext cx="157655" cy="786440"/>
          </a:xfrm>
          <a:prstGeom prst="rightBrace">
            <a:avLst>
              <a:gd name="adj1" fmla="val 8333"/>
              <a:gd name="adj2" fmla="val 5053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45" name="TextBox 44">
            <a:extLst>
              <a:ext uri="{FF2B5EF4-FFF2-40B4-BE49-F238E27FC236}">
                <a16:creationId xmlns:a16="http://schemas.microsoft.com/office/drawing/2014/main" id="{C569E28A-2705-3F4B-8DFE-257081C2A3DF}"/>
              </a:ext>
            </a:extLst>
          </p:cNvPr>
          <p:cNvSpPr txBox="1"/>
          <p:nvPr/>
        </p:nvSpPr>
        <p:spPr>
          <a:xfrm>
            <a:off x="9396247" y="2073677"/>
            <a:ext cx="2262158" cy="369332"/>
          </a:xfrm>
          <a:prstGeom prst="rect">
            <a:avLst/>
          </a:prstGeom>
          <a:noFill/>
        </p:spPr>
        <p:txBody>
          <a:bodyPr wrap="none" rtlCol="0">
            <a:spAutoFit/>
          </a:bodyPr>
          <a:lstStyle/>
          <a:p>
            <a:r>
              <a:rPr kumimoji="1" lang="zh-CN" altLang="en-US" dirty="0"/>
              <a:t>代码段：可读可执行</a:t>
            </a:r>
          </a:p>
        </p:txBody>
      </p:sp>
      <p:sp>
        <p:nvSpPr>
          <p:cNvPr id="46" name="TextBox 45">
            <a:extLst>
              <a:ext uri="{FF2B5EF4-FFF2-40B4-BE49-F238E27FC236}">
                <a16:creationId xmlns:a16="http://schemas.microsoft.com/office/drawing/2014/main" id="{7F1061BD-A8E3-CC43-9D3E-BAC204258C54}"/>
              </a:ext>
            </a:extLst>
          </p:cNvPr>
          <p:cNvSpPr txBox="1"/>
          <p:nvPr/>
        </p:nvSpPr>
        <p:spPr>
          <a:xfrm>
            <a:off x="9396246" y="3464158"/>
            <a:ext cx="2102435" cy="369332"/>
          </a:xfrm>
          <a:prstGeom prst="rect">
            <a:avLst/>
          </a:prstGeom>
          <a:noFill/>
        </p:spPr>
        <p:txBody>
          <a:bodyPr wrap="none" rtlCol="0">
            <a:spAutoFit/>
          </a:bodyPr>
          <a:lstStyle/>
          <a:p>
            <a:r>
              <a:rPr kumimoji="1" lang="zh-CN" altLang="en-US" dirty="0"/>
              <a:t>数据段：可读可写</a:t>
            </a:r>
          </a:p>
        </p:txBody>
      </p:sp>
      <p:sp>
        <p:nvSpPr>
          <p:cNvPr id="47" name="Right Brace 46">
            <a:extLst>
              <a:ext uri="{FF2B5EF4-FFF2-40B4-BE49-F238E27FC236}">
                <a16:creationId xmlns:a16="http://schemas.microsoft.com/office/drawing/2014/main" id="{EA083A97-548F-6E4F-AC2A-FEA8E2E5FBCE}"/>
              </a:ext>
            </a:extLst>
          </p:cNvPr>
          <p:cNvSpPr/>
          <p:nvPr/>
        </p:nvSpPr>
        <p:spPr>
          <a:xfrm>
            <a:off x="9238592" y="4033778"/>
            <a:ext cx="157655" cy="1981438"/>
          </a:xfrm>
          <a:prstGeom prst="rightBrace">
            <a:avLst>
              <a:gd name="adj1" fmla="val 8333"/>
              <a:gd name="adj2" fmla="val 5053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48" name="TextBox 47">
            <a:extLst>
              <a:ext uri="{FF2B5EF4-FFF2-40B4-BE49-F238E27FC236}">
                <a16:creationId xmlns:a16="http://schemas.microsoft.com/office/drawing/2014/main" id="{96D04329-5D69-CB4F-A0DF-69EEC5D2F799}"/>
              </a:ext>
            </a:extLst>
          </p:cNvPr>
          <p:cNvSpPr txBox="1"/>
          <p:nvPr/>
        </p:nvSpPr>
        <p:spPr>
          <a:xfrm>
            <a:off x="9396246" y="4836088"/>
            <a:ext cx="1569660" cy="369332"/>
          </a:xfrm>
          <a:prstGeom prst="rect">
            <a:avLst/>
          </a:prstGeom>
          <a:noFill/>
        </p:spPr>
        <p:txBody>
          <a:bodyPr wrap="none" rtlCol="0">
            <a:spAutoFit/>
          </a:bodyPr>
          <a:lstStyle/>
          <a:p>
            <a:r>
              <a:rPr kumimoji="1" lang="zh-CN" altLang="en-US" dirty="0"/>
              <a:t>不加载到内存</a:t>
            </a:r>
          </a:p>
        </p:txBody>
      </p:sp>
    </p:spTree>
    <p:extLst>
      <p:ext uri="{BB962C8B-B14F-4D97-AF65-F5344CB8AC3E}">
        <p14:creationId xmlns:p14="http://schemas.microsoft.com/office/powerpoint/2010/main" val="31998545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blinds(horizontal)">
                                      <p:cBhvr>
                                        <p:cTn id="28" dur="500"/>
                                        <p:tgtEl>
                                          <p:spTgt spid="4">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blinds(horizontal)">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blinds(horizontal)">
                                      <p:cBhvr>
                                        <p:cTn id="3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8F9DAB-931D-864A-978B-2714F79F7D69}"/>
              </a:ext>
            </a:extLst>
          </p:cNvPr>
          <p:cNvSpPr txBox="1"/>
          <p:nvPr/>
        </p:nvSpPr>
        <p:spPr>
          <a:xfrm>
            <a:off x="288123" y="497092"/>
            <a:ext cx="6810542" cy="584775"/>
          </a:xfrm>
          <a:prstGeom prst="rect">
            <a:avLst/>
          </a:prstGeom>
          <a:noFill/>
        </p:spPr>
        <p:txBody>
          <a:bodyPr wrap="square" rtlCol="0">
            <a:spAutoFit/>
          </a:bodyPr>
          <a:lstStyle/>
          <a:p>
            <a:r>
              <a:rPr kumimoji="1" lang="zh-CN" altLang="en-US" sz="3200" dirty="0"/>
              <a:t>可执行目标文件</a:t>
            </a:r>
          </a:p>
        </p:txBody>
      </p:sp>
      <p:sp>
        <p:nvSpPr>
          <p:cNvPr id="4" name="文本框 1">
            <a:extLst>
              <a:ext uri="{FF2B5EF4-FFF2-40B4-BE49-F238E27FC236}">
                <a16:creationId xmlns:a16="http://schemas.microsoft.com/office/drawing/2014/main" id="{E4AF69DC-8D2A-D54E-BBDD-F514EB6BAF3C}"/>
              </a:ext>
            </a:extLst>
          </p:cNvPr>
          <p:cNvSpPr txBox="1"/>
          <p:nvPr/>
        </p:nvSpPr>
        <p:spPr>
          <a:xfrm>
            <a:off x="288123" y="1081867"/>
            <a:ext cx="6501560" cy="3974101"/>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000" dirty="0">
                <a:solidFill>
                  <a:prstClr val="black"/>
                </a:solidFill>
                <a:latin typeface="Calibri" panose="020F0502020204030204"/>
                <a:ea typeface="等线" panose="02010600030101010101" pitchFamily="2" charset="-122"/>
                <a:cs typeface="Consolas" panose="020B0609020204030204" pitchFamily="49" charset="0"/>
              </a:rPr>
              <a:t>ELF</a:t>
            </a: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 </a:t>
            </a:r>
            <a:r>
              <a:rPr lang="en-US" altLang="zh-CN" sz="2000" dirty="0">
                <a:solidFill>
                  <a:prstClr val="black"/>
                </a:solidFill>
                <a:latin typeface="Calibri" panose="020F0502020204030204"/>
                <a:ea typeface="等线" panose="02010600030101010101" pitchFamily="2" charset="-122"/>
                <a:cs typeface="Consolas" panose="020B0609020204030204" pitchFamily="49" charset="0"/>
              </a:rPr>
              <a:t>header</a:t>
            </a:r>
          </a:p>
          <a:p>
            <a:pPr marL="800100" lvl="1"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程序的入口点：</a:t>
            </a:r>
            <a:r>
              <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CPU</a:t>
            </a:r>
            <a:r>
              <a:rPr kumimoji="0" lang="zh-CN" altLang="en-US"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要执行的第一条指令的地址</a:t>
            </a:r>
            <a:endPar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endParaRPr>
          </a:p>
          <a:p>
            <a:pPr marL="1257300" lvl="2" indent="-342900">
              <a:lnSpc>
                <a:spcPct val="150000"/>
              </a:lnSpc>
              <a:buFont typeface="Wingdings" pitchFamily="2" charset="2"/>
              <a:buChar char="ü"/>
            </a:pPr>
            <a:r>
              <a:rPr lang="zh-CN" altLang="en-US" dirty="0">
                <a:solidFill>
                  <a:prstClr val="black"/>
                </a:solidFill>
                <a:latin typeface="Calibri" panose="020F0502020204030204"/>
                <a:ea typeface="等线" panose="02010600030101010101" pitchFamily="2" charset="-122"/>
                <a:cs typeface="Consolas" panose="020B0609020204030204" pitchFamily="49" charset="0"/>
              </a:rPr>
              <a:t>一般为</a:t>
            </a:r>
            <a:r>
              <a:rPr lang="en-US" altLang="zh-CN" dirty="0">
                <a:solidFill>
                  <a:prstClr val="black"/>
                </a:solidFill>
                <a:latin typeface="Consolas" panose="020B0609020204030204" pitchFamily="49" charset="0"/>
                <a:ea typeface="等线" panose="02010600030101010101" pitchFamily="2" charset="-122"/>
                <a:cs typeface="Consolas" panose="020B0609020204030204" pitchFamily="49" charset="0"/>
              </a:rPr>
              <a:t>_start</a:t>
            </a:r>
            <a:r>
              <a:rPr lang="zh-CN" altLang="en-US" dirty="0">
                <a:solidFill>
                  <a:prstClr val="black"/>
                </a:solidFill>
                <a:latin typeface="Calibri" panose="020F0502020204030204"/>
                <a:ea typeface="等线" panose="02010600030101010101" pitchFamily="2" charset="-122"/>
                <a:cs typeface="Consolas" panose="020B0609020204030204" pitchFamily="49" charset="0"/>
              </a:rPr>
              <a:t>函数的地址，</a:t>
            </a:r>
            <a:r>
              <a:rPr lang="en-US" altLang="zh-CN" dirty="0">
                <a:solidFill>
                  <a:prstClr val="black"/>
                </a:solidFill>
                <a:latin typeface="Consolas" panose="020B0609020204030204" pitchFamily="49" charset="0"/>
                <a:ea typeface="等线" panose="02010600030101010101" pitchFamily="2" charset="-122"/>
                <a:cs typeface="Consolas" panose="020B0609020204030204" pitchFamily="49" charset="0"/>
              </a:rPr>
              <a:t>_start</a:t>
            </a:r>
            <a:r>
              <a:rPr lang="zh-CN" altLang="en-US" dirty="0">
                <a:solidFill>
                  <a:prstClr val="black"/>
                </a:solidFill>
                <a:latin typeface="Calibri" panose="020F0502020204030204"/>
                <a:ea typeface="等线" panose="02010600030101010101" pitchFamily="2" charset="-122"/>
                <a:cs typeface="Consolas" panose="020B0609020204030204" pitchFamily="49" charset="0"/>
              </a:rPr>
              <a:t>定义在系统目标文件</a:t>
            </a:r>
            <a:r>
              <a:rPr lang="en-US" altLang="zh-CN" dirty="0" err="1">
                <a:solidFill>
                  <a:prstClr val="black"/>
                </a:solidFill>
                <a:latin typeface="Calibri" panose="020F0502020204030204"/>
                <a:ea typeface="等线" panose="02010600030101010101" pitchFamily="2" charset="-122"/>
                <a:cs typeface="Consolas" panose="020B0609020204030204" pitchFamily="49" charset="0"/>
              </a:rPr>
              <a:t>ctrl.o</a:t>
            </a:r>
            <a:r>
              <a:rPr lang="zh-CN" altLang="en-US" dirty="0">
                <a:solidFill>
                  <a:prstClr val="black"/>
                </a:solidFill>
                <a:latin typeface="Calibri" panose="020F0502020204030204"/>
                <a:ea typeface="等线" panose="02010600030101010101" pitchFamily="2" charset="-122"/>
                <a:cs typeface="Consolas" panose="020B0609020204030204" pitchFamily="49" charset="0"/>
              </a:rPr>
              <a:t>中</a:t>
            </a:r>
            <a:endPar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endParaRP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Ø"/>
              <a:tabLst/>
              <a:defRPr/>
            </a:pP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程序</a:t>
            </a:r>
            <a:r>
              <a:rPr lang="en-US" altLang="zh-CN" sz="2000" dirty="0">
                <a:solidFill>
                  <a:prstClr val="black"/>
                </a:solidFill>
                <a:latin typeface="Calibri" panose="020F0502020204030204"/>
                <a:ea typeface="等线" panose="02010600030101010101" pitchFamily="2" charset="-122"/>
                <a:cs typeface="Consolas" panose="020B0609020204030204" pitchFamily="49" charset="0"/>
              </a:rPr>
              <a:t>/</a:t>
            </a:r>
            <a:r>
              <a:rPr lang="zh-CN" altLang="en-US" sz="2000" dirty="0">
                <a:solidFill>
                  <a:prstClr val="black"/>
                </a:solidFill>
                <a:latin typeface="Calibri" panose="020F0502020204030204"/>
                <a:ea typeface="等线" panose="02010600030101010101" pitchFamily="2" charset="-122"/>
                <a:cs typeface="Consolas" panose="020B0609020204030204" pitchFamily="49" charset="0"/>
              </a:rPr>
              <a:t>段头部表：描述连续的文件节到运行时内存段的映射关系</a:t>
            </a:r>
            <a:endParaRPr lang="en-US" altLang="zh-CN" sz="2000" dirty="0">
              <a:solidFill>
                <a:prstClr val="black"/>
              </a:solidFill>
              <a:latin typeface="Calibri" panose="020F0502020204030204"/>
              <a:ea typeface="等线" panose="02010600030101010101" pitchFamily="2" charset="-122"/>
              <a:cs typeface="Consolas" panose="020B0609020204030204" pitchFamily="49" charset="0"/>
            </a:endParaRPr>
          </a:p>
          <a:p>
            <a:pPr marL="800100" lvl="1" indent="-342900">
              <a:lnSpc>
                <a:spcPct val="150000"/>
              </a:lnSpc>
              <a:buFont typeface="Arial" panose="020B0604020202020204" pitchFamily="34" charset="0"/>
              <a:buChar char="•"/>
              <a:defRPr/>
            </a:pPr>
            <a:r>
              <a:rPr kumimoji="0" lang="zh-CN" altLang="en-US"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一会说</a:t>
            </a:r>
            <a:endPar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endParaRP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Ø"/>
              <a:tabLst/>
              <a:defRPr/>
            </a:pPr>
            <a:r>
              <a:rPr lang="en-US" altLang="zh-CN" sz="2000" dirty="0">
                <a:solidFill>
                  <a:prstClr val="black"/>
                </a:solidFill>
                <a:latin typeface="Calibri" panose="020F0502020204030204"/>
                <a:ea typeface="等线" panose="02010600030101010101" pitchFamily="2" charset="-122"/>
                <a:cs typeface="Consolas" panose="020B0609020204030204" pitchFamily="49" charset="0"/>
              </a:rPr>
              <a:t>.</a:t>
            </a:r>
            <a:r>
              <a:rPr lang="en-US" altLang="zh-CN" sz="2000" dirty="0" err="1">
                <a:solidFill>
                  <a:prstClr val="black"/>
                </a:solidFill>
                <a:latin typeface="Calibri" panose="020F0502020204030204"/>
                <a:ea typeface="等线" panose="02010600030101010101" pitchFamily="2" charset="-122"/>
                <a:cs typeface="Consolas" panose="020B0609020204030204" pitchFamily="49" charset="0"/>
              </a:rPr>
              <a:t>init</a:t>
            </a:r>
            <a:endParaRPr lang="en-US" altLang="zh-CN" sz="2000" dirty="0">
              <a:solidFill>
                <a:prstClr val="black"/>
              </a:solidFill>
              <a:latin typeface="Calibri" panose="020F0502020204030204"/>
              <a:ea typeface="等线" panose="02010600030101010101" pitchFamily="2" charset="-122"/>
              <a:cs typeface="Consolas" panose="020B0609020204030204" pitchFamily="49" charset="0"/>
            </a:endParaRPr>
          </a:p>
          <a:p>
            <a:pPr marL="800100" lvl="1" indent="-342900">
              <a:lnSpc>
                <a:spcPct val="150000"/>
              </a:lnSpc>
              <a:buFont typeface="Arial" panose="020B0604020202020204" pitchFamily="34" charset="0"/>
              <a:buChar char="•"/>
              <a:defRPr/>
            </a:pPr>
            <a:r>
              <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_</a:t>
            </a:r>
            <a:r>
              <a:rPr kumimoji="0" lang="en-US" altLang="zh-CN"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init</a:t>
            </a:r>
            <a:r>
              <a:rPr kumimoji="0" lang="zh-CN" altLang="en-US"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rPr>
              <a:t>函数，由程序的初始化代码调用</a:t>
            </a:r>
            <a:endParaRPr kumimoji="0" lang="en-US" altLang="zh-CN"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onsolas" panose="020B0609020204030204" pitchFamily="49" charset="0"/>
            </a:endParaRPr>
          </a:p>
        </p:txBody>
      </p:sp>
      <p:sp>
        <p:nvSpPr>
          <p:cNvPr id="23" name="Rectangle 22">
            <a:extLst>
              <a:ext uri="{FF2B5EF4-FFF2-40B4-BE49-F238E27FC236}">
                <a16:creationId xmlns:a16="http://schemas.microsoft.com/office/drawing/2014/main" id="{541E7BD3-EA5B-9745-9A89-41AC017AF15B}"/>
              </a:ext>
            </a:extLst>
          </p:cNvPr>
          <p:cNvSpPr/>
          <p:nvPr/>
        </p:nvSpPr>
        <p:spPr>
          <a:xfrm>
            <a:off x="6988489" y="1267277"/>
            <a:ext cx="2398133" cy="399365"/>
          </a:xfrm>
          <a:prstGeom prst="rect">
            <a:avLst/>
          </a:prstGeom>
          <a:solidFill>
            <a:schemeClr val="accent1">
              <a:alpha val="6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ELF header</a:t>
            </a:r>
            <a:endParaRPr kumimoji="1" lang="zh-CN" altLang="en-US" dirty="0">
              <a:cs typeface="Consolas" panose="020B0609020204030204" pitchFamily="49" charset="0"/>
            </a:endParaRPr>
          </a:p>
        </p:txBody>
      </p:sp>
      <p:sp>
        <p:nvSpPr>
          <p:cNvPr id="24" name="Rectangle 23">
            <a:extLst>
              <a:ext uri="{FF2B5EF4-FFF2-40B4-BE49-F238E27FC236}">
                <a16:creationId xmlns:a16="http://schemas.microsoft.com/office/drawing/2014/main" id="{B98126D4-B7F0-094C-A91A-B91BBE037E6B}"/>
              </a:ext>
            </a:extLst>
          </p:cNvPr>
          <p:cNvSpPr/>
          <p:nvPr/>
        </p:nvSpPr>
        <p:spPr>
          <a:xfrm>
            <a:off x="6988484" y="2458555"/>
            <a:ext cx="2398133" cy="399365"/>
          </a:xfrm>
          <a:prstGeom prst="rect">
            <a:avLst/>
          </a:prstGeom>
          <a:solidFill>
            <a:schemeClr val="accent6">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.text</a:t>
            </a:r>
            <a:endParaRPr kumimoji="1" lang="zh-CN" altLang="en-US" dirty="0">
              <a:cs typeface="Consolas" panose="020B0609020204030204" pitchFamily="49" charset="0"/>
            </a:endParaRPr>
          </a:p>
        </p:txBody>
      </p:sp>
      <p:sp>
        <p:nvSpPr>
          <p:cNvPr id="25" name="Rectangle 24">
            <a:extLst>
              <a:ext uri="{FF2B5EF4-FFF2-40B4-BE49-F238E27FC236}">
                <a16:creationId xmlns:a16="http://schemas.microsoft.com/office/drawing/2014/main" id="{D5D0BFB7-C22A-FE4A-9047-A1F041D96AB6}"/>
              </a:ext>
            </a:extLst>
          </p:cNvPr>
          <p:cNvSpPr/>
          <p:nvPr/>
        </p:nvSpPr>
        <p:spPr>
          <a:xfrm>
            <a:off x="6988480" y="2855639"/>
            <a:ext cx="2398129" cy="396201"/>
          </a:xfrm>
          <a:prstGeom prst="rect">
            <a:avLst/>
          </a:prstGeom>
          <a:solidFill>
            <a:schemeClr val="accent4">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rodata</a:t>
            </a:r>
            <a:endParaRPr kumimoji="1" lang="zh-CN" altLang="en-US" dirty="0">
              <a:cs typeface="Consolas" panose="020B0609020204030204" pitchFamily="49" charset="0"/>
            </a:endParaRPr>
          </a:p>
        </p:txBody>
      </p:sp>
      <p:sp>
        <p:nvSpPr>
          <p:cNvPr id="26" name="Rectangle 25">
            <a:extLst>
              <a:ext uri="{FF2B5EF4-FFF2-40B4-BE49-F238E27FC236}">
                <a16:creationId xmlns:a16="http://schemas.microsoft.com/office/drawing/2014/main" id="{782BF16E-AA60-204D-B029-FF11AA4DB673}"/>
              </a:ext>
            </a:extLst>
          </p:cNvPr>
          <p:cNvSpPr/>
          <p:nvPr/>
        </p:nvSpPr>
        <p:spPr>
          <a:xfrm>
            <a:off x="6988483" y="3252623"/>
            <a:ext cx="2398133" cy="396201"/>
          </a:xfrm>
          <a:prstGeom prst="rect">
            <a:avLst/>
          </a:prstGeom>
          <a:solidFill>
            <a:schemeClr val="accent4">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.data</a:t>
            </a:r>
            <a:endParaRPr kumimoji="1" lang="zh-CN" altLang="en-US" dirty="0">
              <a:cs typeface="Consolas" panose="020B0609020204030204" pitchFamily="49" charset="0"/>
            </a:endParaRPr>
          </a:p>
        </p:txBody>
      </p:sp>
      <p:sp>
        <p:nvSpPr>
          <p:cNvPr id="27" name="Rectangle 26">
            <a:extLst>
              <a:ext uri="{FF2B5EF4-FFF2-40B4-BE49-F238E27FC236}">
                <a16:creationId xmlns:a16="http://schemas.microsoft.com/office/drawing/2014/main" id="{93509A28-3DE8-CC42-A95F-731B4BC0B47E}"/>
              </a:ext>
            </a:extLst>
          </p:cNvPr>
          <p:cNvSpPr/>
          <p:nvPr/>
        </p:nvSpPr>
        <p:spPr>
          <a:xfrm>
            <a:off x="6988480" y="3642078"/>
            <a:ext cx="2398133" cy="396202"/>
          </a:xfrm>
          <a:prstGeom prst="rect">
            <a:avLst/>
          </a:prstGeom>
          <a:solidFill>
            <a:schemeClr val="accent4">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bss</a:t>
            </a:r>
            <a:endParaRPr kumimoji="1" lang="zh-CN" altLang="en-US" dirty="0">
              <a:cs typeface="Consolas" panose="020B0609020204030204" pitchFamily="49" charset="0"/>
            </a:endParaRPr>
          </a:p>
        </p:txBody>
      </p:sp>
      <p:sp>
        <p:nvSpPr>
          <p:cNvPr id="28" name="Rectangle 27">
            <a:extLst>
              <a:ext uri="{FF2B5EF4-FFF2-40B4-BE49-F238E27FC236}">
                <a16:creationId xmlns:a16="http://schemas.microsoft.com/office/drawing/2014/main" id="{EBE55216-5276-504F-9554-C1A2347C5F2D}"/>
              </a:ext>
            </a:extLst>
          </p:cNvPr>
          <p:cNvSpPr/>
          <p:nvPr/>
        </p:nvSpPr>
        <p:spPr>
          <a:xfrm>
            <a:off x="6988477" y="4031533"/>
            <a:ext cx="2398133" cy="396202"/>
          </a:xfrm>
          <a:prstGeom prst="rect">
            <a:avLst/>
          </a:prstGeom>
          <a:solidFill>
            <a:srgbClr val="FF0000">
              <a:alpha val="6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symtab</a:t>
            </a:r>
            <a:endParaRPr kumimoji="1" lang="zh-CN" altLang="en-US" dirty="0">
              <a:cs typeface="Consolas" panose="020B0609020204030204" pitchFamily="49" charset="0"/>
            </a:endParaRPr>
          </a:p>
        </p:txBody>
      </p:sp>
      <p:sp>
        <p:nvSpPr>
          <p:cNvPr id="29" name="Rectangle 28">
            <a:extLst>
              <a:ext uri="{FF2B5EF4-FFF2-40B4-BE49-F238E27FC236}">
                <a16:creationId xmlns:a16="http://schemas.microsoft.com/office/drawing/2014/main" id="{64F9F5DD-FC13-7E48-B83E-B6CAA97B3FC3}"/>
              </a:ext>
            </a:extLst>
          </p:cNvPr>
          <p:cNvSpPr/>
          <p:nvPr/>
        </p:nvSpPr>
        <p:spPr>
          <a:xfrm>
            <a:off x="6988478" y="4424016"/>
            <a:ext cx="2398133" cy="396202"/>
          </a:xfrm>
          <a:prstGeom prst="rect">
            <a:avLst/>
          </a:prstGeom>
          <a:solidFill>
            <a:schemeClr val="accent3">
              <a:alpha val="6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.debug</a:t>
            </a:r>
            <a:endParaRPr kumimoji="1" lang="zh-CN" altLang="en-US" dirty="0">
              <a:cs typeface="Consolas" panose="020B0609020204030204" pitchFamily="49" charset="0"/>
            </a:endParaRPr>
          </a:p>
        </p:txBody>
      </p:sp>
      <p:sp>
        <p:nvSpPr>
          <p:cNvPr id="30" name="Rectangle 29">
            <a:extLst>
              <a:ext uri="{FF2B5EF4-FFF2-40B4-BE49-F238E27FC236}">
                <a16:creationId xmlns:a16="http://schemas.microsoft.com/office/drawing/2014/main" id="{40EC0B72-4CE0-5543-860E-CE30E242905A}"/>
              </a:ext>
            </a:extLst>
          </p:cNvPr>
          <p:cNvSpPr/>
          <p:nvPr/>
        </p:nvSpPr>
        <p:spPr>
          <a:xfrm>
            <a:off x="6988477" y="4820218"/>
            <a:ext cx="2398133" cy="396202"/>
          </a:xfrm>
          <a:prstGeom prst="rect">
            <a:avLst/>
          </a:prstGeom>
          <a:solidFill>
            <a:schemeClr val="accent3">
              <a:alpha val="6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.line</a:t>
            </a:r>
            <a:endParaRPr kumimoji="1" lang="zh-CN" altLang="en-US" dirty="0">
              <a:cs typeface="Consolas" panose="020B0609020204030204" pitchFamily="49" charset="0"/>
            </a:endParaRPr>
          </a:p>
        </p:txBody>
      </p:sp>
      <p:sp>
        <p:nvSpPr>
          <p:cNvPr id="31" name="Rectangle 30">
            <a:extLst>
              <a:ext uri="{FF2B5EF4-FFF2-40B4-BE49-F238E27FC236}">
                <a16:creationId xmlns:a16="http://schemas.microsoft.com/office/drawing/2014/main" id="{0718839E-7CCC-5A4B-9385-B3145A97A489}"/>
              </a:ext>
            </a:extLst>
          </p:cNvPr>
          <p:cNvSpPr/>
          <p:nvPr/>
        </p:nvSpPr>
        <p:spPr>
          <a:xfrm>
            <a:off x="6988477" y="5216420"/>
            <a:ext cx="2398133" cy="396202"/>
          </a:xfrm>
          <a:prstGeom prst="rect">
            <a:avLst/>
          </a:prstGeom>
          <a:solidFill>
            <a:schemeClr val="accent3">
              <a:alpha val="6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strtab</a:t>
            </a:r>
            <a:endParaRPr kumimoji="1" lang="zh-CN" altLang="en-US" dirty="0">
              <a:cs typeface="Consolas" panose="020B0609020204030204" pitchFamily="49" charset="0"/>
            </a:endParaRPr>
          </a:p>
        </p:txBody>
      </p:sp>
      <p:sp>
        <p:nvSpPr>
          <p:cNvPr id="32" name="Rectangle 31">
            <a:extLst>
              <a:ext uri="{FF2B5EF4-FFF2-40B4-BE49-F238E27FC236}">
                <a16:creationId xmlns:a16="http://schemas.microsoft.com/office/drawing/2014/main" id="{3659E953-40D1-B740-8760-D9ADBC277599}"/>
              </a:ext>
            </a:extLst>
          </p:cNvPr>
          <p:cNvSpPr/>
          <p:nvPr/>
        </p:nvSpPr>
        <p:spPr>
          <a:xfrm>
            <a:off x="6988477" y="5619014"/>
            <a:ext cx="2398132" cy="396202"/>
          </a:xfrm>
          <a:prstGeom prst="rect">
            <a:avLst/>
          </a:prstGeom>
          <a:solidFill>
            <a:schemeClr val="accent1">
              <a:alpha val="6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Section Header Table</a:t>
            </a:r>
            <a:endParaRPr kumimoji="1" lang="zh-CN" altLang="en-US" dirty="0">
              <a:cs typeface="Consolas" panose="020B0609020204030204" pitchFamily="49" charset="0"/>
            </a:endParaRPr>
          </a:p>
        </p:txBody>
      </p:sp>
      <p:sp>
        <p:nvSpPr>
          <p:cNvPr id="33" name="Rectangle 32">
            <a:extLst>
              <a:ext uri="{FF2B5EF4-FFF2-40B4-BE49-F238E27FC236}">
                <a16:creationId xmlns:a16="http://schemas.microsoft.com/office/drawing/2014/main" id="{35025139-01EA-9347-BABF-ADD1383F96B8}"/>
              </a:ext>
            </a:extLst>
          </p:cNvPr>
          <p:cNvSpPr/>
          <p:nvPr/>
        </p:nvSpPr>
        <p:spPr>
          <a:xfrm>
            <a:off x="6988476" y="1665061"/>
            <a:ext cx="2398133" cy="399365"/>
          </a:xfrm>
          <a:prstGeom prst="rect">
            <a:avLst/>
          </a:prstGeom>
          <a:solidFill>
            <a:schemeClr val="accent2">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Program</a:t>
            </a:r>
            <a:r>
              <a:rPr kumimoji="1" lang="zh-CN" altLang="en-US" dirty="0">
                <a:cs typeface="Consolas" panose="020B0609020204030204" pitchFamily="49" charset="0"/>
              </a:rPr>
              <a:t> </a:t>
            </a:r>
            <a:r>
              <a:rPr kumimoji="1" lang="en-US" altLang="zh-CN" dirty="0">
                <a:cs typeface="Consolas" panose="020B0609020204030204" pitchFamily="49" charset="0"/>
              </a:rPr>
              <a:t>header table</a:t>
            </a:r>
            <a:endParaRPr kumimoji="1" lang="zh-CN" altLang="en-US" dirty="0">
              <a:cs typeface="Consolas" panose="020B0609020204030204" pitchFamily="49" charset="0"/>
            </a:endParaRPr>
          </a:p>
        </p:txBody>
      </p:sp>
      <p:sp>
        <p:nvSpPr>
          <p:cNvPr id="34" name="Rectangle 33">
            <a:extLst>
              <a:ext uri="{FF2B5EF4-FFF2-40B4-BE49-F238E27FC236}">
                <a16:creationId xmlns:a16="http://schemas.microsoft.com/office/drawing/2014/main" id="{874C2405-FCB2-5140-9971-51D338BDCD24}"/>
              </a:ext>
            </a:extLst>
          </p:cNvPr>
          <p:cNvSpPr/>
          <p:nvPr/>
        </p:nvSpPr>
        <p:spPr>
          <a:xfrm>
            <a:off x="6988476" y="2061097"/>
            <a:ext cx="2398133" cy="399365"/>
          </a:xfrm>
          <a:prstGeom prst="rect">
            <a:avLst/>
          </a:prstGeom>
          <a:solidFill>
            <a:schemeClr val="accent2">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Consolas" panose="020B0609020204030204" pitchFamily="49" charset="0"/>
              </a:rPr>
              <a:t>.</a:t>
            </a:r>
            <a:r>
              <a:rPr kumimoji="1" lang="en-US" altLang="zh-CN" dirty="0" err="1">
                <a:cs typeface="Consolas" panose="020B0609020204030204" pitchFamily="49" charset="0"/>
              </a:rPr>
              <a:t>init</a:t>
            </a:r>
            <a:endParaRPr kumimoji="1" lang="zh-CN" altLang="en-US" dirty="0">
              <a:cs typeface="Consolas" panose="020B0609020204030204" pitchFamily="49" charset="0"/>
            </a:endParaRPr>
          </a:p>
        </p:txBody>
      </p:sp>
      <p:sp>
        <p:nvSpPr>
          <p:cNvPr id="35" name="Right Brace 34">
            <a:extLst>
              <a:ext uri="{FF2B5EF4-FFF2-40B4-BE49-F238E27FC236}">
                <a16:creationId xmlns:a16="http://schemas.microsoft.com/office/drawing/2014/main" id="{C9D9E896-9B9C-CD4F-A48D-AB9D98EE6D1A}"/>
              </a:ext>
            </a:extLst>
          </p:cNvPr>
          <p:cNvSpPr/>
          <p:nvPr/>
        </p:nvSpPr>
        <p:spPr>
          <a:xfrm>
            <a:off x="9438288" y="1267277"/>
            <a:ext cx="157655" cy="1984563"/>
          </a:xfrm>
          <a:prstGeom prst="rightBrace">
            <a:avLst>
              <a:gd name="adj1" fmla="val 8333"/>
              <a:gd name="adj2" fmla="val 5053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36" name="Right Brace 35">
            <a:extLst>
              <a:ext uri="{FF2B5EF4-FFF2-40B4-BE49-F238E27FC236}">
                <a16:creationId xmlns:a16="http://schemas.microsoft.com/office/drawing/2014/main" id="{87C7EB6E-9447-0346-8E92-94F7DCCF48B5}"/>
              </a:ext>
            </a:extLst>
          </p:cNvPr>
          <p:cNvSpPr/>
          <p:nvPr/>
        </p:nvSpPr>
        <p:spPr>
          <a:xfrm>
            <a:off x="9438288" y="3251841"/>
            <a:ext cx="157655" cy="786440"/>
          </a:xfrm>
          <a:prstGeom prst="rightBrace">
            <a:avLst>
              <a:gd name="adj1" fmla="val 8333"/>
              <a:gd name="adj2" fmla="val 5053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37" name="TextBox 36">
            <a:extLst>
              <a:ext uri="{FF2B5EF4-FFF2-40B4-BE49-F238E27FC236}">
                <a16:creationId xmlns:a16="http://schemas.microsoft.com/office/drawing/2014/main" id="{E51A7EEE-EA1D-3847-BEA9-A9B35AD8AA09}"/>
              </a:ext>
            </a:extLst>
          </p:cNvPr>
          <p:cNvSpPr txBox="1"/>
          <p:nvPr/>
        </p:nvSpPr>
        <p:spPr>
          <a:xfrm>
            <a:off x="9595943" y="2073677"/>
            <a:ext cx="2262158" cy="369332"/>
          </a:xfrm>
          <a:prstGeom prst="rect">
            <a:avLst/>
          </a:prstGeom>
          <a:noFill/>
        </p:spPr>
        <p:txBody>
          <a:bodyPr wrap="none" rtlCol="0">
            <a:spAutoFit/>
          </a:bodyPr>
          <a:lstStyle/>
          <a:p>
            <a:r>
              <a:rPr kumimoji="1" lang="zh-CN" altLang="en-US" dirty="0"/>
              <a:t>代码段：可读可执行</a:t>
            </a:r>
          </a:p>
        </p:txBody>
      </p:sp>
      <p:sp>
        <p:nvSpPr>
          <p:cNvPr id="38" name="TextBox 37">
            <a:extLst>
              <a:ext uri="{FF2B5EF4-FFF2-40B4-BE49-F238E27FC236}">
                <a16:creationId xmlns:a16="http://schemas.microsoft.com/office/drawing/2014/main" id="{E495440F-A5F2-0547-B9C3-A2AF217B0B07}"/>
              </a:ext>
            </a:extLst>
          </p:cNvPr>
          <p:cNvSpPr txBox="1"/>
          <p:nvPr/>
        </p:nvSpPr>
        <p:spPr>
          <a:xfrm>
            <a:off x="9595942" y="3464158"/>
            <a:ext cx="2102435" cy="369332"/>
          </a:xfrm>
          <a:prstGeom prst="rect">
            <a:avLst/>
          </a:prstGeom>
          <a:noFill/>
        </p:spPr>
        <p:txBody>
          <a:bodyPr wrap="none" rtlCol="0">
            <a:spAutoFit/>
          </a:bodyPr>
          <a:lstStyle/>
          <a:p>
            <a:r>
              <a:rPr kumimoji="1" lang="zh-CN" altLang="en-US" dirty="0"/>
              <a:t>数据段：可读可写</a:t>
            </a:r>
          </a:p>
        </p:txBody>
      </p:sp>
      <p:sp>
        <p:nvSpPr>
          <p:cNvPr id="39" name="Right Brace 38">
            <a:extLst>
              <a:ext uri="{FF2B5EF4-FFF2-40B4-BE49-F238E27FC236}">
                <a16:creationId xmlns:a16="http://schemas.microsoft.com/office/drawing/2014/main" id="{DAA2B913-54A6-9648-BDE3-1995AF984188}"/>
              </a:ext>
            </a:extLst>
          </p:cNvPr>
          <p:cNvSpPr/>
          <p:nvPr/>
        </p:nvSpPr>
        <p:spPr>
          <a:xfrm>
            <a:off x="9438288" y="4033778"/>
            <a:ext cx="157655" cy="1981438"/>
          </a:xfrm>
          <a:prstGeom prst="rightBrace">
            <a:avLst>
              <a:gd name="adj1" fmla="val 8333"/>
              <a:gd name="adj2" fmla="val 5053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40" name="TextBox 39">
            <a:extLst>
              <a:ext uri="{FF2B5EF4-FFF2-40B4-BE49-F238E27FC236}">
                <a16:creationId xmlns:a16="http://schemas.microsoft.com/office/drawing/2014/main" id="{80385D6C-1587-E343-BFCF-3D97535DB401}"/>
              </a:ext>
            </a:extLst>
          </p:cNvPr>
          <p:cNvSpPr txBox="1"/>
          <p:nvPr/>
        </p:nvSpPr>
        <p:spPr>
          <a:xfrm>
            <a:off x="9595942" y="4836088"/>
            <a:ext cx="1569660" cy="369332"/>
          </a:xfrm>
          <a:prstGeom prst="rect">
            <a:avLst/>
          </a:prstGeom>
          <a:noFill/>
        </p:spPr>
        <p:txBody>
          <a:bodyPr wrap="none" rtlCol="0">
            <a:spAutoFit/>
          </a:bodyPr>
          <a:lstStyle/>
          <a:p>
            <a:r>
              <a:rPr kumimoji="1" lang="zh-CN" altLang="en-US" dirty="0"/>
              <a:t>不加载到内存</a:t>
            </a:r>
          </a:p>
        </p:txBody>
      </p:sp>
    </p:spTree>
    <p:extLst>
      <p:ext uri="{BB962C8B-B14F-4D97-AF65-F5344CB8AC3E}">
        <p14:creationId xmlns:p14="http://schemas.microsoft.com/office/powerpoint/2010/main" val="5918456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blinds(horizontal)">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8F9DAB-931D-864A-978B-2714F79F7D69}"/>
              </a:ext>
            </a:extLst>
          </p:cNvPr>
          <p:cNvSpPr txBox="1"/>
          <p:nvPr/>
        </p:nvSpPr>
        <p:spPr>
          <a:xfrm>
            <a:off x="288123" y="497092"/>
            <a:ext cx="6810542" cy="584775"/>
          </a:xfrm>
          <a:prstGeom prst="rect">
            <a:avLst/>
          </a:prstGeom>
          <a:noFill/>
        </p:spPr>
        <p:txBody>
          <a:bodyPr wrap="square" rtlCol="0">
            <a:spAutoFit/>
          </a:bodyPr>
          <a:lstStyle/>
          <a:p>
            <a:r>
              <a:rPr kumimoji="1" lang="zh-CN" altLang="en-US" sz="3200" dirty="0"/>
              <a:t>加载可执行目标文件：进程的创建</a:t>
            </a:r>
          </a:p>
        </p:txBody>
      </p:sp>
      <p:pic>
        <p:nvPicPr>
          <p:cNvPr id="4" name="Picture 3">
            <a:extLst>
              <a:ext uri="{FF2B5EF4-FFF2-40B4-BE49-F238E27FC236}">
                <a16:creationId xmlns:a16="http://schemas.microsoft.com/office/drawing/2014/main" id="{75982674-92B4-E948-B334-254059CFBB53}"/>
              </a:ext>
            </a:extLst>
          </p:cNvPr>
          <p:cNvPicPr>
            <a:picLocks noChangeAspect="1"/>
          </p:cNvPicPr>
          <p:nvPr/>
        </p:nvPicPr>
        <p:blipFill rotWithShape="1">
          <a:blip r:embed="rId2"/>
          <a:srcRect l="85099" t="19105" r="4426" b="22179"/>
          <a:stretch/>
        </p:blipFill>
        <p:spPr>
          <a:xfrm>
            <a:off x="869628" y="968716"/>
            <a:ext cx="1287961" cy="1787963"/>
          </a:xfrm>
          <a:prstGeom prst="rect">
            <a:avLst/>
          </a:prstGeom>
        </p:spPr>
      </p:pic>
      <p:pic>
        <p:nvPicPr>
          <p:cNvPr id="5" name="Picture 4">
            <a:extLst>
              <a:ext uri="{FF2B5EF4-FFF2-40B4-BE49-F238E27FC236}">
                <a16:creationId xmlns:a16="http://schemas.microsoft.com/office/drawing/2014/main" id="{7613D726-A8CA-F74D-9DBD-3111D5C60169}"/>
              </a:ext>
            </a:extLst>
          </p:cNvPr>
          <p:cNvPicPr>
            <a:picLocks noChangeAspect="1"/>
          </p:cNvPicPr>
          <p:nvPr/>
        </p:nvPicPr>
        <p:blipFill>
          <a:blip r:embed="rId3"/>
          <a:stretch>
            <a:fillRect/>
          </a:stretch>
        </p:blipFill>
        <p:spPr>
          <a:xfrm>
            <a:off x="394854" y="3005137"/>
            <a:ext cx="2133600" cy="3670300"/>
          </a:xfrm>
          <a:prstGeom prst="rect">
            <a:avLst/>
          </a:prstGeom>
        </p:spPr>
      </p:pic>
      <p:cxnSp>
        <p:nvCxnSpPr>
          <p:cNvPr id="6" name="Straight Arrow Connector 5">
            <a:extLst>
              <a:ext uri="{FF2B5EF4-FFF2-40B4-BE49-F238E27FC236}">
                <a16:creationId xmlns:a16="http://schemas.microsoft.com/office/drawing/2014/main" id="{4B0B7BDD-88C5-A745-8963-1264DFA530D3}"/>
              </a:ext>
            </a:extLst>
          </p:cNvPr>
          <p:cNvCxnSpPr>
            <a:cxnSpLocks/>
          </p:cNvCxnSpPr>
          <p:nvPr/>
        </p:nvCxnSpPr>
        <p:spPr>
          <a:xfrm>
            <a:off x="2528454" y="5117523"/>
            <a:ext cx="52647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AD4FBA3C-DE38-F747-BF1D-B0CA0B21BA0E}"/>
              </a:ext>
            </a:extLst>
          </p:cNvPr>
          <p:cNvSpPr txBox="1"/>
          <p:nvPr/>
        </p:nvSpPr>
        <p:spPr>
          <a:xfrm>
            <a:off x="3054927" y="4932856"/>
            <a:ext cx="2489784" cy="369332"/>
          </a:xfrm>
          <a:prstGeom prst="rect">
            <a:avLst/>
          </a:prstGeom>
          <a:noFill/>
        </p:spPr>
        <p:txBody>
          <a:bodyPr wrap="none" rtlCol="0">
            <a:spAutoFit/>
          </a:bodyPr>
          <a:lstStyle/>
          <a:p>
            <a:r>
              <a:rPr kumimoji="1" lang="en-US" altLang="zh-CN" dirty="0">
                <a:latin typeface="Courier New" panose="02070309020205020404" pitchFamily="49" charset="0"/>
                <a:cs typeface="Courier New" panose="02070309020205020404" pitchFamily="49" charset="0"/>
              </a:rPr>
              <a:t>hello</a:t>
            </a:r>
            <a:r>
              <a:rPr kumimoji="1" lang="zh-CN" altLang="en-US" dirty="0">
                <a:latin typeface="Courier New" panose="02070309020205020404" pitchFamily="49" charset="0"/>
                <a:cs typeface="Courier New" panose="02070309020205020404" pitchFamily="49" charset="0"/>
              </a:rPr>
              <a:t>被保存在</a:t>
            </a:r>
            <a:r>
              <a:rPr kumimoji="1" lang="zh-CN" altLang="en-CN" dirty="0">
                <a:solidFill>
                  <a:schemeClr val="accent5"/>
                </a:solidFill>
                <a:latin typeface="Courier New" panose="02070309020205020404" pitchFamily="49" charset="0"/>
                <a:cs typeface="Courier New" panose="02070309020205020404" pitchFamily="49" charset="0"/>
              </a:rPr>
              <a:t>磁盘</a:t>
            </a:r>
            <a:r>
              <a:rPr kumimoji="1" lang="zh-CN" altLang="en-CN" dirty="0">
                <a:latin typeface="Courier New" panose="02070309020205020404" pitchFamily="49" charset="0"/>
                <a:cs typeface="Courier New" panose="02070309020205020404" pitchFamily="49" charset="0"/>
              </a:rPr>
              <a:t>里</a:t>
            </a:r>
            <a:endParaRPr kumimoji="1" lang="zh-CN" altLang="en-US" dirty="0">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5F2CF58D-DD7C-4D4A-8ED3-F38F2166FF8B}"/>
              </a:ext>
            </a:extLst>
          </p:cNvPr>
          <p:cNvPicPr>
            <a:picLocks noChangeAspect="1"/>
          </p:cNvPicPr>
          <p:nvPr/>
        </p:nvPicPr>
        <p:blipFill>
          <a:blip r:embed="rId4"/>
          <a:stretch>
            <a:fillRect/>
          </a:stretch>
        </p:blipFill>
        <p:spPr>
          <a:xfrm>
            <a:off x="2157589" y="1325481"/>
            <a:ext cx="4266092" cy="368055"/>
          </a:xfrm>
          <a:prstGeom prst="rect">
            <a:avLst/>
          </a:prstGeom>
        </p:spPr>
      </p:pic>
      <p:cxnSp>
        <p:nvCxnSpPr>
          <p:cNvPr id="9" name="Straight Arrow Connector 8">
            <a:extLst>
              <a:ext uri="{FF2B5EF4-FFF2-40B4-BE49-F238E27FC236}">
                <a16:creationId xmlns:a16="http://schemas.microsoft.com/office/drawing/2014/main" id="{252C6D30-3B8F-8045-80DF-325BB8B6295E}"/>
              </a:ext>
            </a:extLst>
          </p:cNvPr>
          <p:cNvCxnSpPr>
            <a:cxnSpLocks/>
            <a:stCxn id="7" idx="0"/>
            <a:endCxn id="10" idx="2"/>
          </p:cNvCxnSpPr>
          <p:nvPr/>
        </p:nvCxnSpPr>
        <p:spPr>
          <a:xfrm flipH="1" flipV="1">
            <a:off x="4290636" y="2242998"/>
            <a:ext cx="9183" cy="26898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C5DDF9FA-AAA7-CF4C-96B9-56D648AB108A}"/>
              </a:ext>
            </a:extLst>
          </p:cNvPr>
          <p:cNvSpPr txBox="1"/>
          <p:nvPr/>
        </p:nvSpPr>
        <p:spPr>
          <a:xfrm>
            <a:off x="2814911" y="1873666"/>
            <a:ext cx="2951449" cy="369332"/>
          </a:xfrm>
          <a:prstGeom prst="rect">
            <a:avLst/>
          </a:prstGeom>
          <a:noFill/>
        </p:spPr>
        <p:txBody>
          <a:bodyPr wrap="square" rtlCol="0">
            <a:spAutoFit/>
          </a:bodyPr>
          <a:lstStyle/>
          <a:p>
            <a:r>
              <a:rPr kumimoji="1" lang="en-US" altLang="zh-CN" dirty="0">
                <a:latin typeface="Courier New" panose="02070309020205020404" pitchFamily="49" charset="0"/>
                <a:cs typeface="Courier New" panose="02070309020205020404" pitchFamily="49" charset="0"/>
              </a:rPr>
              <a:t>hello</a:t>
            </a:r>
            <a:r>
              <a:rPr kumimoji="1" lang="zh-CN" altLang="en-US" dirty="0">
                <a:latin typeface="Courier New" panose="02070309020205020404" pitchFamily="49" charset="0"/>
                <a:cs typeface="Courier New" panose="02070309020205020404" pitchFamily="49" charset="0"/>
              </a:rPr>
              <a:t>从</a:t>
            </a:r>
            <a:r>
              <a:rPr kumimoji="1" lang="zh-CN" altLang="en-US" dirty="0">
                <a:solidFill>
                  <a:schemeClr val="accent5"/>
                </a:solidFill>
                <a:latin typeface="Courier New" panose="02070309020205020404" pitchFamily="49" charset="0"/>
                <a:cs typeface="Courier New" panose="02070309020205020404" pitchFamily="49" charset="0"/>
              </a:rPr>
              <a:t>磁盘</a:t>
            </a:r>
            <a:r>
              <a:rPr kumimoji="1" lang="zh-CN" altLang="en-US" b="1" u="sng" dirty="0">
                <a:latin typeface="Courier New" panose="02070309020205020404" pitchFamily="49" charset="0"/>
                <a:cs typeface="Courier New" panose="02070309020205020404" pitchFamily="49" charset="0"/>
              </a:rPr>
              <a:t>加载</a:t>
            </a:r>
            <a:r>
              <a:rPr kumimoji="1" lang="zh-CN" altLang="en-US" dirty="0">
                <a:latin typeface="Courier New" panose="02070309020205020404" pitchFamily="49" charset="0"/>
                <a:cs typeface="Courier New" panose="02070309020205020404" pitchFamily="49" charset="0"/>
              </a:rPr>
              <a:t>进入</a:t>
            </a:r>
            <a:r>
              <a:rPr kumimoji="1" lang="zh-CN" altLang="en-US" dirty="0">
                <a:solidFill>
                  <a:srgbClr val="FF0000"/>
                </a:solidFill>
                <a:latin typeface="Courier New" panose="02070309020205020404" pitchFamily="49" charset="0"/>
                <a:cs typeface="Courier New" panose="02070309020205020404" pitchFamily="49" charset="0"/>
              </a:rPr>
              <a:t>内存</a:t>
            </a:r>
          </a:p>
        </p:txBody>
      </p:sp>
      <p:sp>
        <p:nvSpPr>
          <p:cNvPr id="26" name="TextBox 25">
            <a:extLst>
              <a:ext uri="{FF2B5EF4-FFF2-40B4-BE49-F238E27FC236}">
                <a16:creationId xmlns:a16="http://schemas.microsoft.com/office/drawing/2014/main" id="{7AA292AB-65A6-3348-B4CE-B4F6CC4D655A}"/>
              </a:ext>
            </a:extLst>
          </p:cNvPr>
          <p:cNvSpPr txBox="1"/>
          <p:nvPr/>
        </p:nvSpPr>
        <p:spPr>
          <a:xfrm>
            <a:off x="5707354" y="1856477"/>
            <a:ext cx="6558206" cy="369332"/>
          </a:xfrm>
          <a:prstGeom prst="rect">
            <a:avLst/>
          </a:prstGeom>
          <a:noFill/>
        </p:spPr>
        <p:txBody>
          <a:bodyPr wrap="none" rtlCol="0">
            <a:spAutoFit/>
          </a:bodyPr>
          <a:lstStyle/>
          <a:p>
            <a:r>
              <a:rPr kumimoji="1" lang="en-US" altLang="zh-CN" dirty="0"/>
              <a:t>loader</a:t>
            </a:r>
            <a:r>
              <a:rPr kumimoji="1" lang="zh-CN" altLang="en-US" dirty="0"/>
              <a:t>根据</a:t>
            </a:r>
            <a:r>
              <a:rPr kumimoji="1" lang="zh-CN" altLang="en-CN" dirty="0"/>
              <a:t>程序</a:t>
            </a:r>
            <a:r>
              <a:rPr kumimoji="1" lang="zh-CN" altLang="en-US" dirty="0"/>
              <a:t>头部表将每个段复制到虚拟地址空间的相应位置</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6F90874-F57F-B84E-B527-7BACB3E385CC}"/>
                  </a:ext>
                </a:extLst>
              </p:cNvPr>
              <p:cNvSpPr txBox="1"/>
              <p:nvPr/>
            </p:nvSpPr>
            <p:spPr>
              <a:xfrm>
                <a:off x="4661501" y="2327246"/>
                <a:ext cx="7677644" cy="369332"/>
              </a:xfrm>
              <a:prstGeom prst="rect">
                <a:avLst/>
              </a:prstGeom>
              <a:noFill/>
            </p:spPr>
            <p:txBody>
              <a:bodyPr wrap="square">
                <a:spAutoFit/>
              </a:bodyPr>
              <a:lstStyle/>
              <a:p>
                <a:r>
                  <a:rPr lang="en-US" altLang="zh-CN" dirty="0">
                    <a:solidFill>
                      <a:schemeClr val="tx1">
                        <a:lumMod val="95000"/>
                        <a:lumOff val="5000"/>
                      </a:schemeClr>
                    </a:solidFill>
                    <a:latin typeface="Consolas" panose="020B0609020204030204" pitchFamily="49" charset="0"/>
                    <a:ea typeface="DengXian" panose="02010600030101010101" pitchFamily="2" charset="-122"/>
                    <a:cs typeface="Consolas" panose="020B0609020204030204" pitchFamily="49" charset="0"/>
                  </a:rPr>
                  <a:t>shell</a:t>
                </a:r>
                <a:r>
                  <a:rPr lang="zh-CN" altLang="en-US" dirty="0">
                    <a:solidFill>
                      <a:schemeClr val="tx1">
                        <a:lumMod val="95000"/>
                        <a:lumOff val="5000"/>
                      </a:schemeClr>
                    </a:solidFill>
                    <a:latin typeface="Consolas" panose="020B0609020204030204" pitchFamily="49" charset="0"/>
                    <a:ea typeface="DengXian" panose="02010600030101010101" pitchFamily="2" charset="-122"/>
                    <a:cs typeface="Consolas" panose="020B0609020204030204" pitchFamily="49" charset="0"/>
                  </a:rPr>
                  <a:t> </a:t>
                </a:r>
                <a14:m>
                  <m:oMath xmlns:m="http://schemas.openxmlformats.org/officeDocument/2006/math">
                    <m:r>
                      <a:rPr lang="zh-CN" altLang="en-US" i="1" dirty="0">
                        <a:solidFill>
                          <a:schemeClr val="tx1">
                            <a:lumMod val="95000"/>
                            <a:lumOff val="5000"/>
                          </a:schemeClr>
                        </a:solidFill>
                        <a:latin typeface="Cambria Math" panose="02040503050406030204" pitchFamily="18" charset="0"/>
                        <a:ea typeface="DengXian" panose="02010600030101010101" pitchFamily="2" charset="-122"/>
                        <a:cs typeface="Consolas" panose="020B0609020204030204" pitchFamily="49" charset="0"/>
                      </a:rPr>
                      <m:t>→ </m:t>
                    </m:r>
                  </m:oMath>
                </a14:m>
                <a:r>
                  <a:rPr lang="en-US" altLang="zh-CN" dirty="0">
                    <a:solidFill>
                      <a:schemeClr val="tx1">
                        <a:lumMod val="95000"/>
                        <a:lumOff val="5000"/>
                      </a:schemeClr>
                    </a:solidFill>
                    <a:latin typeface="Consolas" panose="020B0609020204030204" pitchFamily="49" charset="0"/>
                    <a:ea typeface="DengXian" panose="02010600030101010101" pitchFamily="2" charset="-122"/>
                    <a:cs typeface="Consolas" panose="020B0609020204030204" pitchFamily="49" charset="0"/>
                  </a:rPr>
                  <a:t>loader </a:t>
                </a:r>
                <a14:m>
                  <m:oMath xmlns:m="http://schemas.openxmlformats.org/officeDocument/2006/math">
                    <m:r>
                      <a:rPr lang="zh-CN" altLang="en-US" i="1" dirty="0">
                        <a:solidFill>
                          <a:schemeClr val="tx1">
                            <a:lumMod val="95000"/>
                            <a:lumOff val="5000"/>
                          </a:schemeClr>
                        </a:solidFill>
                        <a:latin typeface="Cambria Math" panose="02040503050406030204" pitchFamily="18" charset="0"/>
                        <a:ea typeface="DengXian" panose="02010600030101010101" pitchFamily="2" charset="-122"/>
                        <a:cs typeface="Consolas" panose="020B0609020204030204" pitchFamily="49" charset="0"/>
                      </a:rPr>
                      <m:t>→ </m:t>
                    </m:r>
                  </m:oMath>
                </a14:m>
                <a:r>
                  <a:rPr lang="en-US" altLang="zh-CN" dirty="0">
                    <a:solidFill>
                      <a:schemeClr val="tx1">
                        <a:lumMod val="95000"/>
                        <a:lumOff val="5000"/>
                      </a:schemeClr>
                    </a:solidFill>
                    <a:latin typeface="Consolas" panose="020B0609020204030204" pitchFamily="49" charset="0"/>
                    <a:ea typeface="DengXian" panose="02010600030101010101" pitchFamily="2" charset="-122"/>
                    <a:cs typeface="Consolas" panose="020B0609020204030204" pitchFamily="49" charset="0"/>
                  </a:rPr>
                  <a:t> </a:t>
                </a:r>
                <a:r>
                  <a:rPr lang="en-US" altLang="zh-CN" dirty="0">
                    <a:solidFill>
                      <a:srgbClr val="FF0000"/>
                    </a:solidFill>
                    <a:latin typeface="Consolas" panose="020B0609020204030204" pitchFamily="49" charset="0"/>
                    <a:ea typeface="DengXian" panose="02010600030101010101" pitchFamily="2" charset="-122"/>
                    <a:cs typeface="Consolas" panose="020B0609020204030204" pitchFamily="49" charset="0"/>
                  </a:rPr>
                  <a:t>_start()</a:t>
                </a:r>
                <a:r>
                  <a:rPr lang="en-US" altLang="zh-CN" dirty="0">
                    <a:solidFill>
                      <a:schemeClr val="tx1">
                        <a:lumMod val="95000"/>
                        <a:lumOff val="5000"/>
                      </a:schemeClr>
                    </a:solidFill>
                    <a:latin typeface="Consolas" panose="020B0609020204030204" pitchFamily="49" charset="0"/>
                    <a:ea typeface="DengXian" panose="02010600030101010101" pitchFamily="2" charset="-122"/>
                    <a:cs typeface="Consolas" panose="020B0609020204030204" pitchFamily="49" charset="0"/>
                  </a:rPr>
                  <a:t> </a:t>
                </a:r>
                <a14:m>
                  <m:oMath xmlns:m="http://schemas.openxmlformats.org/officeDocument/2006/math">
                    <m:r>
                      <a:rPr lang="zh-CN" altLang="en-US" i="1" dirty="0">
                        <a:solidFill>
                          <a:schemeClr val="tx1">
                            <a:lumMod val="95000"/>
                            <a:lumOff val="5000"/>
                          </a:schemeClr>
                        </a:solidFill>
                        <a:latin typeface="Cambria Math" panose="02040503050406030204" pitchFamily="18" charset="0"/>
                        <a:ea typeface="DengXian" panose="02010600030101010101" pitchFamily="2" charset="-122"/>
                        <a:cs typeface="Consolas" panose="020B0609020204030204" pitchFamily="49" charset="0"/>
                      </a:rPr>
                      <m:t>→</m:t>
                    </m:r>
                  </m:oMath>
                </a14:m>
                <a:r>
                  <a:rPr lang="en-US" altLang="zh-CN" dirty="0">
                    <a:solidFill>
                      <a:schemeClr val="tx1">
                        <a:lumMod val="95000"/>
                        <a:lumOff val="5000"/>
                      </a:schemeClr>
                    </a:solidFill>
                    <a:latin typeface="Consolas" panose="020B0609020204030204" pitchFamily="49" charset="0"/>
                    <a:ea typeface="DengXian" panose="02010600030101010101" pitchFamily="2" charset="-122"/>
                    <a:cs typeface="Consolas" panose="020B0609020204030204" pitchFamily="49" charset="0"/>
                  </a:rPr>
                  <a:t> __libc_start_main() </a:t>
                </a:r>
                <a14:m>
                  <m:oMath xmlns:m="http://schemas.openxmlformats.org/officeDocument/2006/math">
                    <m:r>
                      <a:rPr lang="zh-CN" altLang="en-US" i="1" dirty="0">
                        <a:solidFill>
                          <a:schemeClr val="tx1">
                            <a:lumMod val="95000"/>
                            <a:lumOff val="5000"/>
                          </a:schemeClr>
                        </a:solidFill>
                        <a:latin typeface="Cambria Math" panose="02040503050406030204" pitchFamily="18" charset="0"/>
                        <a:ea typeface="DengXian" panose="02010600030101010101" pitchFamily="2" charset="-122"/>
                        <a:cs typeface="Consolas" panose="020B0609020204030204" pitchFamily="49" charset="0"/>
                      </a:rPr>
                      <m:t>→</m:t>
                    </m:r>
                  </m:oMath>
                </a14:m>
                <a:r>
                  <a:rPr lang="en-US" altLang="zh-CN" dirty="0">
                    <a:solidFill>
                      <a:schemeClr val="tx1">
                        <a:lumMod val="95000"/>
                        <a:lumOff val="5000"/>
                      </a:schemeClr>
                    </a:solidFill>
                    <a:latin typeface="Consolas" panose="020B0609020204030204" pitchFamily="49" charset="0"/>
                    <a:ea typeface="DengXian" panose="02010600030101010101" pitchFamily="2" charset="-122"/>
                    <a:cs typeface="Consolas" panose="020B0609020204030204" pitchFamily="49" charset="0"/>
                  </a:rPr>
                  <a:t> main()</a:t>
                </a:r>
              </a:p>
            </p:txBody>
          </p:sp>
        </mc:Choice>
        <mc:Fallback xmlns="">
          <p:sp>
            <p:nvSpPr>
              <p:cNvPr id="52" name="TextBox 51">
                <a:extLst>
                  <a:ext uri="{FF2B5EF4-FFF2-40B4-BE49-F238E27FC236}">
                    <a16:creationId xmlns:a16="http://schemas.microsoft.com/office/drawing/2014/main" id="{D6F90874-F57F-B84E-B527-7BACB3E385CC}"/>
                  </a:ext>
                </a:extLst>
              </p:cNvPr>
              <p:cNvSpPr txBox="1">
                <a:spLocks noRot="1" noChangeAspect="1" noMove="1" noResize="1" noEditPoints="1" noAdjustHandles="1" noChangeArrowheads="1" noChangeShapeType="1" noTextEdit="1"/>
              </p:cNvSpPr>
              <p:nvPr/>
            </p:nvSpPr>
            <p:spPr>
              <a:xfrm>
                <a:off x="4661501" y="2327246"/>
                <a:ext cx="7677644" cy="369332"/>
              </a:xfrm>
              <a:prstGeom prst="rect">
                <a:avLst/>
              </a:prstGeom>
              <a:blipFill>
                <a:blip r:embed="rId5"/>
                <a:stretch>
                  <a:fillRect l="-826" t="-10000" b="-26667"/>
                </a:stretch>
              </a:blipFill>
            </p:spPr>
            <p:txBody>
              <a:bodyPr/>
              <a:lstStyle/>
              <a:p>
                <a:r>
                  <a:rPr lang="zh-CN" altLang="en-US">
                    <a:noFill/>
                  </a:rPr>
                  <a:t> </a:t>
                </a:r>
              </a:p>
            </p:txBody>
          </p:sp>
        </mc:Fallback>
      </mc:AlternateContent>
      <p:sp>
        <p:nvSpPr>
          <p:cNvPr id="53" name="TextBox 52">
            <a:extLst>
              <a:ext uri="{FF2B5EF4-FFF2-40B4-BE49-F238E27FC236}">
                <a16:creationId xmlns:a16="http://schemas.microsoft.com/office/drawing/2014/main" id="{0ADC0821-C4D9-7A44-8097-90460C4BC666}"/>
              </a:ext>
            </a:extLst>
          </p:cNvPr>
          <p:cNvSpPr txBox="1"/>
          <p:nvPr/>
        </p:nvSpPr>
        <p:spPr>
          <a:xfrm>
            <a:off x="4661501" y="2637905"/>
            <a:ext cx="4166525" cy="1342612"/>
          </a:xfrm>
          <a:prstGeom prst="rect">
            <a:avLst/>
          </a:prstGeom>
          <a:noFill/>
        </p:spPr>
        <p:txBody>
          <a:bodyPr wrap="none" rtlCol="0">
            <a:spAutoFit/>
          </a:bodyPr>
          <a:lstStyle/>
          <a:p>
            <a:pPr marL="285750" indent="-285750">
              <a:lnSpc>
                <a:spcPct val="150000"/>
              </a:lnSpc>
              <a:buFont typeface="Wingdings" pitchFamily="2" charset="2"/>
              <a:buChar char="Ø"/>
            </a:pPr>
            <a:r>
              <a:rPr kumimoji="1" lang="zh-CN" altLang="en-US" sz="2000" dirty="0"/>
              <a:t>加载实际如何工作？</a:t>
            </a:r>
            <a:endParaRPr kumimoji="1" lang="en-US" altLang="zh-CN" sz="2000" dirty="0"/>
          </a:p>
          <a:p>
            <a:pPr marL="742950" lvl="1" indent="-285750">
              <a:lnSpc>
                <a:spcPct val="150000"/>
              </a:lnSpc>
              <a:buFont typeface="Arial" panose="020B0604020202020204" pitchFamily="34" charset="0"/>
              <a:buChar char="•"/>
            </a:pPr>
            <a:r>
              <a:rPr kumimoji="1" lang="zh-CN" altLang="en-US" dirty="0">
                <a:solidFill>
                  <a:srgbClr val="FF0000"/>
                </a:solidFill>
              </a:rPr>
              <a:t>书</a:t>
            </a:r>
            <a:r>
              <a:rPr kumimoji="1" lang="en-US" altLang="zh-CN" dirty="0">
                <a:solidFill>
                  <a:srgbClr val="FF0000"/>
                </a:solidFill>
              </a:rPr>
              <a:t>P485</a:t>
            </a:r>
            <a:r>
              <a:rPr kumimoji="1" lang="zh-CN" altLang="en-US" dirty="0">
                <a:solidFill>
                  <a:srgbClr val="FF0000"/>
                </a:solidFill>
              </a:rPr>
              <a:t>旁注</a:t>
            </a:r>
            <a:endParaRPr kumimoji="1" lang="en-US" altLang="zh-CN" dirty="0">
              <a:solidFill>
                <a:srgbClr val="FF0000"/>
              </a:solidFill>
            </a:endParaRPr>
          </a:p>
          <a:p>
            <a:pPr marL="742950" lvl="1" indent="-285750">
              <a:lnSpc>
                <a:spcPct val="150000"/>
              </a:lnSpc>
              <a:buFont typeface="Arial" panose="020B0604020202020204" pitchFamily="34" charset="0"/>
              <a:buChar char="•"/>
            </a:pPr>
            <a:r>
              <a:rPr kumimoji="1" lang="zh-CN" altLang="en-US" dirty="0">
                <a:solidFill>
                  <a:srgbClr val="FF0000"/>
                </a:solidFill>
              </a:rPr>
              <a:t>很重要，概述了后面几章的内容</a:t>
            </a:r>
            <a:endParaRPr kumimoji="1" lang="en-US" altLang="zh-CN" dirty="0">
              <a:solidFill>
                <a:srgbClr val="FF0000"/>
              </a:solidFill>
            </a:endParaRPr>
          </a:p>
        </p:txBody>
      </p:sp>
    </p:spTree>
    <p:extLst>
      <p:ext uri="{BB962C8B-B14F-4D97-AF65-F5344CB8AC3E}">
        <p14:creationId xmlns:p14="http://schemas.microsoft.com/office/powerpoint/2010/main" val="3693616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blinds(horizontal)">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blinds(horizontal)">
                                      <p:cBhvr>
                                        <p:cTn id="4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6" grpId="0"/>
      <p:bldP spid="52" grpId="0"/>
      <p:bldP spid="5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59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8C9C7293-F103-D64C-AE53-5094C8270DC8}"/>
              </a:ext>
            </a:extLst>
          </p:cNvPr>
          <p:cNvSpPr txBox="1"/>
          <p:nvPr/>
        </p:nvSpPr>
        <p:spPr>
          <a:xfrm>
            <a:off x="268438" y="1232876"/>
            <a:ext cx="4025461"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rPr>
              <a:t>简介</a:t>
            </a:r>
            <a:endParaRPr kumimoji="1" lang="en-US" altLang="zh-CN"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背景知识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中的声明</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中的全局</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函数与链接器符号的关系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符号解析</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全局符号多重定义的处理规则</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ELF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文件格式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符号表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重定位</a:t>
            </a:r>
            <a:endPar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引用重定位算法</a:t>
            </a:r>
          </a:p>
        </p:txBody>
      </p:sp>
      <p:sp>
        <p:nvSpPr>
          <p:cNvPr id="5" name="TextBox 4">
            <a:extLst>
              <a:ext uri="{FF2B5EF4-FFF2-40B4-BE49-F238E27FC236}">
                <a16:creationId xmlns:a16="http://schemas.microsoft.com/office/drawing/2014/main" id="{6BDBFE01-7738-664F-A44C-6DA883CBB37A}"/>
              </a:ext>
            </a:extLst>
          </p:cNvPr>
          <p:cNvSpPr txBox="1"/>
          <p:nvPr/>
        </p:nvSpPr>
        <p:spPr>
          <a:xfrm>
            <a:off x="4801937" y="1224586"/>
            <a:ext cx="3243196" cy="293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cs typeface="Calibri" panose="020F0502020204030204" pitchFamily="34" charset="0"/>
              </a:rPr>
              <a:t>可执行文件的加载</a:t>
            </a:r>
            <a:r>
              <a:rPr kumimoji="1" lang="zh-CN" altLang="en-CN" dirty="0">
                <a:latin typeface="SimHei" panose="02010609060101010101" pitchFamily="49" charset="-122"/>
                <a:ea typeface="SimHei" panose="02010609060101010101" pitchFamily="49" charset="-122"/>
                <a:cs typeface="Calibri" panose="020F0502020204030204" pitchFamily="34" charset="0"/>
              </a:rPr>
              <a:t>与执行</a:t>
            </a:r>
            <a:endParaRPr kumimoji="1" lang="en-US" altLang="zh-CN" dirty="0">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schemeClr val="accent1"/>
                </a:solidFill>
                <a:latin typeface="SimHei" panose="02010609060101010101" pitchFamily="49" charset="-122"/>
                <a:ea typeface="SimHei" panose="02010609060101010101" pitchFamily="49" charset="-122"/>
                <a:cs typeface="Calibri" panose="020F0502020204030204" pitchFamily="34" charset="0"/>
              </a:rPr>
              <a:t>静态库</a:t>
            </a:r>
            <a:endParaRPr kumimoji="1" lang="en-US" altLang="zh-CN" dirty="0">
              <a:solidFill>
                <a:schemeClr val="accent1"/>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基本概念</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静态库解析引用的算法</a:t>
            </a:r>
            <a:endParaRPr kumimoji="1"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SimHei" panose="02010609060101010101" pitchFamily="49" charset="-122"/>
                <a:ea typeface="SimHei" panose="02010609060101010101" pitchFamily="49" charset="-122"/>
                <a:cs typeface="Calibri" panose="020F0502020204030204" pitchFamily="34" charset="0"/>
              </a:rPr>
              <a:t>动态链接</a:t>
            </a:r>
            <a:endParaRPr kumimoji="1" lang="en-US" altLang="zh-CN" dirty="0">
              <a:solidFill>
                <a:prstClr val="black"/>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rPr>
              <a:t>共享库</a:t>
            </a:r>
            <a:endParaRPr kumimoji="1" lang="en-US" altLang="zh-CN"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rPr>
              <a:t>库打桩机制</a:t>
            </a:r>
            <a:endParaRPr kumimoji="1" lang="en-US" altLang="zh-CN"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409240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简介：编译链</a:t>
            </a:r>
          </a:p>
        </p:txBody>
      </p:sp>
      <p:sp>
        <p:nvSpPr>
          <p:cNvPr id="15" name="文本框 1">
            <a:extLst>
              <a:ext uri="{FF2B5EF4-FFF2-40B4-BE49-F238E27FC236}">
                <a16:creationId xmlns:a16="http://schemas.microsoft.com/office/drawing/2014/main" id="{F5B7C7B9-AB70-7441-9386-422788809795}"/>
              </a:ext>
            </a:extLst>
          </p:cNvPr>
          <p:cNvSpPr txBox="1"/>
          <p:nvPr/>
        </p:nvSpPr>
        <p:spPr>
          <a:xfrm>
            <a:off x="268438" y="2163981"/>
            <a:ext cx="4742474" cy="4603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示例程序：</a:t>
            </a:r>
            <a:r>
              <a:rPr kumimoji="1" lang="en-US" altLang="zh-CN" dirty="0">
                <a:latin typeface="Consolas" panose="020B0609020204030204" pitchFamily="49" charset="0"/>
                <a:ea typeface="Menlo" panose="020B0609030804020204" pitchFamily="49" charset="0"/>
                <a:cs typeface="Consolas" panose="020B0609020204030204" pitchFamily="49" charset="0"/>
              </a:rPr>
              <a:t>demo1.c</a:t>
            </a:r>
          </a:p>
        </p:txBody>
      </p:sp>
      <p:pic>
        <p:nvPicPr>
          <p:cNvPr id="7" name="Picture 6">
            <a:extLst>
              <a:ext uri="{FF2B5EF4-FFF2-40B4-BE49-F238E27FC236}">
                <a16:creationId xmlns:a16="http://schemas.microsoft.com/office/drawing/2014/main" id="{1D985C42-7AF6-B447-A96F-67963FBD7A36}"/>
              </a:ext>
            </a:extLst>
          </p:cNvPr>
          <p:cNvPicPr>
            <a:picLocks noChangeAspect="1"/>
          </p:cNvPicPr>
          <p:nvPr/>
        </p:nvPicPr>
        <p:blipFill>
          <a:blip r:embed="rId2"/>
          <a:stretch>
            <a:fillRect/>
          </a:stretch>
        </p:blipFill>
        <p:spPr>
          <a:xfrm>
            <a:off x="5663429" y="0"/>
            <a:ext cx="6528571" cy="2292096"/>
          </a:xfrm>
          <a:prstGeom prst="rect">
            <a:avLst/>
          </a:prstGeom>
        </p:spPr>
      </p:pic>
      <p:sp>
        <p:nvSpPr>
          <p:cNvPr id="50" name="TextBox 49">
            <a:extLst>
              <a:ext uri="{FF2B5EF4-FFF2-40B4-BE49-F238E27FC236}">
                <a16:creationId xmlns:a16="http://schemas.microsoft.com/office/drawing/2014/main" id="{8A4607CA-1E49-D84F-91ED-8285F85A8C5F}"/>
              </a:ext>
            </a:extLst>
          </p:cNvPr>
          <p:cNvSpPr txBox="1"/>
          <p:nvPr/>
        </p:nvSpPr>
        <p:spPr>
          <a:xfrm>
            <a:off x="725531" y="2645664"/>
            <a:ext cx="10740938" cy="2308324"/>
          </a:xfrm>
          <a:prstGeom prst="rect">
            <a:avLst/>
          </a:prstGeom>
          <a:noFill/>
        </p:spPr>
        <p:txBody>
          <a:bodyPr wrap="square">
            <a:spAutoFit/>
          </a:bodyPr>
          <a:lstStyle/>
          <a:p>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r>
              <a:rPr lang="en-US" sz="1600" b="0" dirty="0">
                <a:solidFill>
                  <a:srgbClr val="4B69C6"/>
                </a:solidFill>
                <a:effectLst/>
                <a:latin typeface="Consolas" panose="020B0609020204030204" pitchFamily="49" charset="0"/>
                <a:ea typeface="Menlo" panose="020B0609030804020204" pitchFamily="49" charset="0"/>
                <a:cs typeface="Consolas" panose="020B0609020204030204" pitchFamily="49" charset="0"/>
              </a:rPr>
              <a:t>include</a:t>
            </a:r>
            <a: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t> </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&lt;</a:t>
            </a:r>
            <a:r>
              <a:rPr lang="en-US" sz="1600" b="0" dirty="0" err="1">
                <a:solidFill>
                  <a:srgbClr val="448C27"/>
                </a:solidFill>
                <a:effectLst/>
                <a:latin typeface="Consolas" panose="020B0609020204030204" pitchFamily="49" charset="0"/>
                <a:ea typeface="Menlo" panose="020B0609030804020204" pitchFamily="49" charset="0"/>
                <a:cs typeface="Consolas" panose="020B0609020204030204" pitchFamily="49" charset="0"/>
              </a:rPr>
              <a:t>stdio.h</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&gt;</a:t>
            </a:r>
            <a:endPar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endParaRPr>
          </a:p>
          <a:p>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r>
              <a:rPr lang="en-US" sz="1600" b="0" dirty="0">
                <a:solidFill>
                  <a:srgbClr val="4B69C6"/>
                </a:solidFill>
                <a:effectLst/>
                <a:latin typeface="Consolas" panose="020B0609020204030204" pitchFamily="49" charset="0"/>
                <a:ea typeface="Menlo" panose="020B0609030804020204" pitchFamily="49" charset="0"/>
                <a:cs typeface="Consolas" panose="020B0609020204030204" pitchFamily="49" charset="0"/>
              </a:rPr>
              <a:t>define</a:t>
            </a:r>
            <a: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t> </a:t>
            </a:r>
            <a:r>
              <a:rPr lang="en-US" sz="1600" b="1" dirty="0">
                <a:solidFill>
                  <a:srgbClr val="AA3731"/>
                </a:solidFill>
                <a:effectLst/>
                <a:latin typeface="Consolas" panose="020B0609020204030204" pitchFamily="49" charset="0"/>
                <a:ea typeface="Menlo" panose="020B0609030804020204" pitchFamily="49" charset="0"/>
                <a:cs typeface="Consolas" panose="020B0609020204030204" pitchFamily="49" charset="0"/>
              </a:rPr>
              <a:t>TITLE</a:t>
            </a:r>
            <a: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t> </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r>
              <a:rPr lang="en-US" sz="1600" b="0" dirty="0">
                <a:solidFill>
                  <a:srgbClr val="448C27"/>
                </a:solidFill>
                <a:effectLst/>
                <a:latin typeface="Consolas" panose="020B0609020204030204" pitchFamily="49" charset="0"/>
                <a:ea typeface="Menlo" panose="020B0609030804020204" pitchFamily="49" charset="0"/>
                <a:cs typeface="Consolas" panose="020B0609020204030204" pitchFamily="49" charset="0"/>
              </a:rPr>
              <a:t>A Tale of Two Cities</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endPar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endParaRPr>
          </a:p>
          <a:p>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r>
              <a:rPr lang="en-US" sz="1600" b="0" dirty="0">
                <a:solidFill>
                  <a:srgbClr val="4B69C6"/>
                </a:solidFill>
                <a:effectLst/>
                <a:latin typeface="Consolas" panose="020B0609020204030204" pitchFamily="49" charset="0"/>
                <a:ea typeface="Menlo" panose="020B0609030804020204" pitchFamily="49" charset="0"/>
                <a:cs typeface="Consolas" panose="020B0609020204030204" pitchFamily="49" charset="0"/>
              </a:rPr>
              <a:t>define</a:t>
            </a:r>
            <a: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t> </a:t>
            </a:r>
            <a:r>
              <a:rPr lang="en-US" sz="1600" b="1" dirty="0">
                <a:solidFill>
                  <a:srgbClr val="AA3731"/>
                </a:solidFill>
                <a:effectLst/>
                <a:latin typeface="Consolas" panose="020B0609020204030204" pitchFamily="49" charset="0"/>
                <a:ea typeface="Menlo" panose="020B0609030804020204" pitchFamily="49" charset="0"/>
                <a:cs typeface="Consolas" panose="020B0609020204030204" pitchFamily="49" charset="0"/>
              </a:rPr>
              <a:t>YEAR</a:t>
            </a:r>
            <a: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t> </a:t>
            </a:r>
            <a:r>
              <a:rPr lang="en-US" sz="1600" b="0" dirty="0">
                <a:solidFill>
                  <a:srgbClr val="9C5D27"/>
                </a:solidFill>
                <a:effectLst/>
                <a:latin typeface="Consolas" panose="020B0609020204030204" pitchFamily="49" charset="0"/>
                <a:ea typeface="Menlo" panose="020B0609030804020204" pitchFamily="49" charset="0"/>
                <a:cs typeface="Consolas" panose="020B0609020204030204" pitchFamily="49" charset="0"/>
              </a:rPr>
              <a:t>1859</a:t>
            </a:r>
            <a:endPar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endParaRPr>
          </a:p>
          <a:p>
            <a:b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br>
            <a:r>
              <a:rPr lang="en-US" sz="1600" b="0" dirty="0">
                <a:solidFill>
                  <a:srgbClr val="7A3E9D"/>
                </a:solidFill>
                <a:effectLst/>
                <a:latin typeface="Consolas" panose="020B0609020204030204" pitchFamily="49" charset="0"/>
                <a:ea typeface="Menlo" panose="020B0609030804020204" pitchFamily="49" charset="0"/>
                <a:cs typeface="Consolas" panose="020B0609020204030204" pitchFamily="49" charset="0"/>
              </a:rPr>
              <a:t>int</a:t>
            </a:r>
            <a: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t> </a:t>
            </a:r>
            <a:r>
              <a:rPr lang="en-US" sz="1600" b="1" dirty="0">
                <a:solidFill>
                  <a:srgbClr val="AA3731"/>
                </a:solidFill>
                <a:effectLst/>
                <a:latin typeface="Consolas" panose="020B0609020204030204" pitchFamily="49" charset="0"/>
                <a:ea typeface="Menlo" panose="020B0609030804020204" pitchFamily="49" charset="0"/>
                <a:cs typeface="Consolas" panose="020B0609020204030204" pitchFamily="49" charset="0"/>
              </a:rPr>
              <a:t>main</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endPar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endParaRPr>
          </a:p>
          <a:p>
            <a:pPr lvl="1"/>
            <a:r>
              <a:rPr lang="en-US" sz="1600" b="1" dirty="0" err="1">
                <a:solidFill>
                  <a:srgbClr val="AA3731"/>
                </a:solidFill>
                <a:effectLst/>
                <a:latin typeface="Consolas" panose="020B0609020204030204" pitchFamily="49" charset="0"/>
                <a:ea typeface="Menlo" panose="020B0609030804020204" pitchFamily="49" charset="0"/>
                <a:cs typeface="Consolas" panose="020B0609020204030204" pitchFamily="49" charset="0"/>
              </a:rPr>
              <a:t>printf</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r>
              <a:rPr lang="en-US" sz="1600" b="0" dirty="0">
                <a:solidFill>
                  <a:srgbClr val="448C27"/>
                </a:solidFill>
                <a:effectLst/>
                <a:latin typeface="Consolas" panose="020B0609020204030204" pitchFamily="49" charset="0"/>
                <a:ea typeface="Menlo" panose="020B0609030804020204" pitchFamily="49" charset="0"/>
                <a:cs typeface="Consolas" panose="020B0609020204030204" pitchFamily="49" charset="0"/>
              </a:rPr>
              <a:t>It was the best of times, it was the worst of times</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\n");</a:t>
            </a:r>
            <a:endPar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endParaRPr>
          </a:p>
          <a:p>
            <a:pPr lvl="1"/>
            <a:r>
              <a:rPr lang="en-US" sz="1600" b="1" dirty="0" err="1">
                <a:solidFill>
                  <a:srgbClr val="AA3731"/>
                </a:solidFill>
                <a:effectLst/>
                <a:latin typeface="Consolas" panose="020B0609020204030204" pitchFamily="49" charset="0"/>
                <a:ea typeface="Menlo" panose="020B0609030804020204" pitchFamily="49" charset="0"/>
                <a:cs typeface="Consolas" panose="020B0609020204030204" pitchFamily="49" charset="0"/>
              </a:rPr>
              <a:t>printf</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r>
              <a:rPr lang="en-US" sz="1600" b="0" dirty="0">
                <a:solidFill>
                  <a:srgbClr val="9C5D27"/>
                </a:solidFill>
                <a:effectLst/>
                <a:latin typeface="Consolas" panose="020B0609020204030204" pitchFamily="49" charset="0"/>
                <a:ea typeface="Menlo" panose="020B0609030804020204" pitchFamily="49" charset="0"/>
                <a:cs typeface="Consolas" panose="020B0609020204030204" pitchFamily="49" charset="0"/>
              </a:rPr>
              <a:t>%s</a:t>
            </a:r>
            <a:r>
              <a:rPr lang="en-US" sz="1600" b="0" dirty="0">
                <a:solidFill>
                  <a:srgbClr val="448C27"/>
                </a:solidFill>
                <a:effectLst/>
                <a:latin typeface="Consolas" panose="020B0609020204030204" pitchFamily="49" charset="0"/>
                <a:ea typeface="Menlo" panose="020B0609030804020204" pitchFamily="49" charset="0"/>
                <a:cs typeface="Consolas" panose="020B0609020204030204" pitchFamily="49" charset="0"/>
              </a:rPr>
              <a:t>, published in </a:t>
            </a:r>
            <a:r>
              <a:rPr lang="en-US" sz="1600" b="0" dirty="0">
                <a:solidFill>
                  <a:srgbClr val="9C5D27"/>
                </a:solidFill>
                <a:effectLst/>
                <a:latin typeface="Consolas" panose="020B0609020204030204" pitchFamily="49" charset="0"/>
                <a:ea typeface="Menlo" panose="020B0609030804020204" pitchFamily="49" charset="0"/>
                <a:cs typeface="Consolas" panose="020B0609020204030204" pitchFamily="49" charset="0"/>
              </a:rPr>
              <a:t>%d</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t> </a:t>
            </a:r>
            <a:r>
              <a:rPr lang="en-US" sz="1600" b="1" dirty="0">
                <a:solidFill>
                  <a:srgbClr val="AA3731"/>
                </a:solidFill>
                <a:effectLst/>
                <a:latin typeface="Consolas" panose="020B0609020204030204" pitchFamily="49" charset="0"/>
                <a:ea typeface="Menlo" panose="020B0609030804020204" pitchFamily="49" charset="0"/>
                <a:cs typeface="Consolas" panose="020B0609020204030204" pitchFamily="49" charset="0"/>
              </a:rPr>
              <a:t>TITLE</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t> </a:t>
            </a:r>
            <a:r>
              <a:rPr lang="en-US" sz="1600" b="1" dirty="0">
                <a:solidFill>
                  <a:srgbClr val="AA3731"/>
                </a:solidFill>
                <a:effectLst/>
                <a:latin typeface="Consolas" panose="020B0609020204030204" pitchFamily="49" charset="0"/>
                <a:ea typeface="Menlo" panose="020B0609030804020204" pitchFamily="49" charset="0"/>
                <a:cs typeface="Consolas" panose="020B0609020204030204" pitchFamily="49" charset="0"/>
              </a:rPr>
              <a:t>YEAR</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endPar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endParaRPr>
          </a:p>
          <a:p>
            <a:pPr lvl="1"/>
            <a:r>
              <a:rPr lang="en-US" sz="1600" b="0" dirty="0">
                <a:solidFill>
                  <a:srgbClr val="4B69C6"/>
                </a:solidFill>
                <a:effectLst/>
                <a:latin typeface="Consolas" panose="020B0609020204030204" pitchFamily="49" charset="0"/>
                <a:ea typeface="Menlo" panose="020B0609030804020204" pitchFamily="49" charset="0"/>
                <a:cs typeface="Consolas" panose="020B0609020204030204" pitchFamily="49" charset="0"/>
              </a:rPr>
              <a:t>return</a:t>
            </a:r>
            <a:r>
              <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rPr>
              <a:t> </a:t>
            </a:r>
            <a:r>
              <a:rPr lang="en-US" sz="1600" b="0" dirty="0">
                <a:solidFill>
                  <a:srgbClr val="9C5D27"/>
                </a:solidFill>
                <a:effectLst/>
                <a:latin typeface="Consolas" panose="020B0609020204030204" pitchFamily="49" charset="0"/>
                <a:ea typeface="Menlo" panose="020B0609030804020204" pitchFamily="49" charset="0"/>
                <a:cs typeface="Consolas" panose="020B0609020204030204" pitchFamily="49" charset="0"/>
              </a:rPr>
              <a:t>0</a:t>
            </a:r>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endPar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endParaRPr>
          </a:p>
          <a:p>
            <a:r>
              <a:rPr lang="en-US" sz="1600" b="0" dirty="0">
                <a:solidFill>
                  <a:srgbClr val="777777"/>
                </a:solidFill>
                <a:effectLst/>
                <a:latin typeface="Consolas" panose="020B0609020204030204" pitchFamily="49" charset="0"/>
                <a:ea typeface="Menlo" panose="020B0609030804020204" pitchFamily="49" charset="0"/>
                <a:cs typeface="Consolas" panose="020B0609020204030204" pitchFamily="49" charset="0"/>
              </a:rPr>
              <a:t>}</a:t>
            </a:r>
            <a:endParaRPr lang="en-US" sz="1600" b="0" dirty="0">
              <a:solidFill>
                <a:srgbClr val="333333"/>
              </a:solidFill>
              <a:effectLst/>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3392220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静态库</a:t>
            </a:r>
          </a:p>
        </p:txBody>
      </p:sp>
      <p:sp>
        <p:nvSpPr>
          <p:cNvPr id="12" name="TextBox 11">
            <a:extLst>
              <a:ext uri="{FF2B5EF4-FFF2-40B4-BE49-F238E27FC236}">
                <a16:creationId xmlns:a16="http://schemas.microsoft.com/office/drawing/2014/main" id="{85997961-2A44-C740-9213-2814F891F7D8}"/>
              </a:ext>
            </a:extLst>
          </p:cNvPr>
          <p:cNvSpPr txBox="1"/>
          <p:nvPr/>
        </p:nvSpPr>
        <p:spPr>
          <a:xfrm>
            <a:off x="268438" y="1230228"/>
            <a:ext cx="4753267" cy="46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en-US" altLang="zh-CN"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archive</a:t>
            </a:r>
            <a:r>
              <a:rPr kumimoji="1" lang="zh-CN" altLang="en-US"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endParaRPr kumimoji="1" lang="en-US" altLang="zh-CN"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把多个</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文件打包在一起</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有一个头部描述</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文件的数量和大小</a:t>
            </a:r>
          </a:p>
          <a:p>
            <a:pPr marL="285750" indent="-285750">
              <a:lnSpc>
                <a:spcPct val="150000"/>
              </a:lnSpc>
              <a:buFont typeface="Arial" panose="020B0604020202020204" pitchFamily="34" charset="0"/>
              <a:buChar char="•"/>
            </a:pPr>
            <a:r>
              <a:rPr kumimoji="1" lang="zh-CN" altLang="en-US"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特点</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链接器可以从</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文件中</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自动</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挑选出被程序引用的</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文件进行链接</a:t>
            </a:r>
          </a:p>
          <a:p>
            <a:pPr marL="285750" indent="-285750">
              <a:lnSpc>
                <a:spcPct val="150000"/>
              </a:lnSpc>
              <a:buFont typeface="Arial" panose="020B0604020202020204" pitchFamily="34" charset="0"/>
              <a:buChar char="•"/>
            </a:pPr>
            <a:r>
              <a:rPr kumimoji="1" lang="zh-CN" altLang="en-US"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为什么要支持“库”的概念</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借助模块化减少代码量和存储开销</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支持对库函数的增量式更新（利用分离编译）</a:t>
            </a:r>
            <a:endPar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看看大班课件</a:t>
            </a:r>
            <a:r>
              <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rPr>
              <a:t>:)</a:t>
            </a:r>
          </a:p>
        </p:txBody>
      </p:sp>
      <p:pic>
        <p:nvPicPr>
          <p:cNvPr id="2" name="Picture 1">
            <a:extLst>
              <a:ext uri="{FF2B5EF4-FFF2-40B4-BE49-F238E27FC236}">
                <a16:creationId xmlns:a16="http://schemas.microsoft.com/office/drawing/2014/main" id="{70139878-D9C6-DF42-B3F9-2EE3B18E7252}"/>
              </a:ext>
            </a:extLst>
          </p:cNvPr>
          <p:cNvPicPr>
            <a:picLocks noChangeAspect="1"/>
          </p:cNvPicPr>
          <p:nvPr/>
        </p:nvPicPr>
        <p:blipFill rotWithShape="1">
          <a:blip r:embed="rId3"/>
          <a:srcRect r="798" b="646"/>
          <a:stretch/>
        </p:blipFill>
        <p:spPr>
          <a:xfrm>
            <a:off x="5021705" y="596908"/>
            <a:ext cx="6901857" cy="2803160"/>
          </a:xfrm>
          <a:prstGeom prst="rect">
            <a:avLst/>
          </a:prstGeom>
        </p:spPr>
      </p:pic>
      <p:pic>
        <p:nvPicPr>
          <p:cNvPr id="4" name="Picture 3">
            <a:extLst>
              <a:ext uri="{FF2B5EF4-FFF2-40B4-BE49-F238E27FC236}">
                <a16:creationId xmlns:a16="http://schemas.microsoft.com/office/drawing/2014/main" id="{9AF64D8B-A686-9E46-94D8-B727CC61DB64}"/>
              </a:ext>
            </a:extLst>
          </p:cNvPr>
          <p:cNvPicPr>
            <a:picLocks noChangeAspect="1"/>
          </p:cNvPicPr>
          <p:nvPr/>
        </p:nvPicPr>
        <p:blipFill rotWithShape="1">
          <a:blip r:embed="rId4"/>
          <a:srcRect l="3937" t="3691" r="4260" b="2497"/>
          <a:stretch/>
        </p:blipFill>
        <p:spPr>
          <a:xfrm>
            <a:off x="6389693" y="3567072"/>
            <a:ext cx="4165880" cy="3030733"/>
          </a:xfrm>
          <a:prstGeom prst="rect">
            <a:avLst/>
          </a:prstGeom>
        </p:spPr>
      </p:pic>
    </p:spTree>
    <p:extLst>
      <p:ext uri="{BB962C8B-B14F-4D97-AF65-F5344CB8AC3E}">
        <p14:creationId xmlns:p14="http://schemas.microsoft.com/office/powerpoint/2010/main" val="2798250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静态库：例子</a:t>
            </a:r>
          </a:p>
        </p:txBody>
      </p:sp>
      <p:pic>
        <p:nvPicPr>
          <p:cNvPr id="5" name="Picture 4">
            <a:extLst>
              <a:ext uri="{FF2B5EF4-FFF2-40B4-BE49-F238E27FC236}">
                <a16:creationId xmlns:a16="http://schemas.microsoft.com/office/drawing/2014/main" id="{CD8D2F1C-B7A6-5F49-A77D-5546300B0A0F}"/>
              </a:ext>
            </a:extLst>
          </p:cNvPr>
          <p:cNvPicPr>
            <a:picLocks noChangeAspect="1"/>
          </p:cNvPicPr>
          <p:nvPr/>
        </p:nvPicPr>
        <p:blipFill rotWithShape="1">
          <a:blip r:embed="rId3"/>
          <a:srcRect l="760" t="2469" r="1872" b="2963"/>
          <a:stretch/>
        </p:blipFill>
        <p:spPr>
          <a:xfrm>
            <a:off x="1658219" y="1130020"/>
            <a:ext cx="8875562" cy="5545417"/>
          </a:xfrm>
          <a:prstGeom prst="rect">
            <a:avLst/>
          </a:prstGeom>
        </p:spPr>
      </p:pic>
    </p:spTree>
    <p:extLst>
      <p:ext uri="{BB962C8B-B14F-4D97-AF65-F5344CB8AC3E}">
        <p14:creationId xmlns:p14="http://schemas.microsoft.com/office/powerpoint/2010/main" val="2549361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静态库：例子</a:t>
            </a:r>
          </a:p>
        </p:txBody>
      </p:sp>
      <p:pic>
        <p:nvPicPr>
          <p:cNvPr id="7" name="Picture 6">
            <a:extLst>
              <a:ext uri="{FF2B5EF4-FFF2-40B4-BE49-F238E27FC236}">
                <a16:creationId xmlns:a16="http://schemas.microsoft.com/office/drawing/2014/main" id="{002949EF-CA7B-4240-8700-2D21179147EC}"/>
              </a:ext>
            </a:extLst>
          </p:cNvPr>
          <p:cNvPicPr>
            <a:picLocks noChangeAspect="1"/>
          </p:cNvPicPr>
          <p:nvPr/>
        </p:nvPicPr>
        <p:blipFill rotWithShape="1">
          <a:blip r:embed="rId3"/>
          <a:srcRect r="404" b="778"/>
          <a:stretch/>
        </p:blipFill>
        <p:spPr>
          <a:xfrm>
            <a:off x="1394972" y="1232876"/>
            <a:ext cx="9402056" cy="5212112"/>
          </a:xfrm>
          <a:prstGeom prst="rect">
            <a:avLst/>
          </a:prstGeom>
        </p:spPr>
      </p:pic>
    </p:spTree>
    <p:extLst>
      <p:ext uri="{BB962C8B-B14F-4D97-AF65-F5344CB8AC3E}">
        <p14:creationId xmlns:p14="http://schemas.microsoft.com/office/powerpoint/2010/main" val="3755942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静态库解析引用</a:t>
            </a:r>
          </a:p>
        </p:txBody>
      </p:sp>
      <p:sp>
        <p:nvSpPr>
          <p:cNvPr id="5" name="TextBox 4">
            <a:extLst>
              <a:ext uri="{FF2B5EF4-FFF2-40B4-BE49-F238E27FC236}">
                <a16:creationId xmlns:a16="http://schemas.microsoft.com/office/drawing/2014/main" id="{3DBF5473-4BA3-FE43-95DA-0949952C8A7C}"/>
              </a:ext>
            </a:extLst>
          </p:cNvPr>
          <p:cNvSpPr txBox="1"/>
          <p:nvPr/>
        </p:nvSpPr>
        <p:spPr>
          <a:xfrm>
            <a:off x="268439" y="1230228"/>
            <a:ext cx="11144628" cy="5029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文件出现在命令行中的顺序很重要</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链接器</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按照顺序</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扫描所有输入的文件（</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维护三个集合</a:t>
            </a: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E</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：需被链接的</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文件的集合</a:t>
            </a: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U</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：尚未找到定义的符号的集合</a:t>
            </a:r>
          </a:p>
          <a:p>
            <a:pPr marL="742950" lvl="1" indent="-285750">
              <a:lnSpc>
                <a:spcPct val="150000"/>
              </a:lnSpc>
              <a:buFont typeface="Wingdings" pitchFamily="2" charset="2"/>
              <a:buChar char="ü"/>
            </a:pP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D</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：已经找到定义的符号的集合</a:t>
            </a: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对每个输入文件</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fi</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如果</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fi</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是</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将</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fi</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加入</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E</a:t>
            </a:r>
            <a:r>
              <a:rPr kumimoji="1" lang="zh-CN" altLang="en-US" noProof="0"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读</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fi</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的符号表并进行符号解析，修改</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U</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和</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D</a:t>
            </a:r>
            <a:endPar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如果</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fi</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是</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确定</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fi</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中的哪些模块（</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文件）包含当前</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U</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中符号的定义，把这些模块加入</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E</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，并更新</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U</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和</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D</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会丢弃不包含当前</a:t>
            </a:r>
            <a:r>
              <a:rPr kumimoji="1" lang="en-US" altLang="zh-CN"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U</a:t>
            </a:r>
            <a:r>
              <a:rPr kumimoji="1" lang="zh-CN" altLang="en-US" b="0" i="0" u="none" strike="noStrike" kern="1200" cap="none" spc="0" normalizeH="0" baseline="0" noProof="0" dirty="0">
                <a:ln>
                  <a:noFill/>
                </a:ln>
                <a:solidFill>
                  <a:srgbClr val="FF0000"/>
                </a:solidFill>
                <a:effectLst/>
                <a:uLnTx/>
                <a:uFillTx/>
                <a:latin typeface="Consolas" panose="020B0609020204030204" pitchFamily="49" charset="0"/>
                <a:ea typeface="SimHei" panose="02010609060101010101" pitchFamily="49" charset="-122"/>
                <a:cs typeface="Consolas" panose="020B0609020204030204" pitchFamily="49" charset="0"/>
              </a:rPr>
              <a:t>中符号定义的模块</a:t>
            </a: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扫描完所有文件后，如果</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U</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非空，则报错</a:t>
            </a:r>
          </a:p>
        </p:txBody>
      </p:sp>
    </p:spTree>
    <p:extLst>
      <p:ext uri="{BB962C8B-B14F-4D97-AF65-F5344CB8AC3E}">
        <p14:creationId xmlns:p14="http://schemas.microsoft.com/office/powerpoint/2010/main" val="1477511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静态库解析引用</a:t>
            </a:r>
          </a:p>
        </p:txBody>
      </p:sp>
      <p:sp>
        <p:nvSpPr>
          <p:cNvPr id="5" name="TextBox 4">
            <a:extLst>
              <a:ext uri="{FF2B5EF4-FFF2-40B4-BE49-F238E27FC236}">
                <a16:creationId xmlns:a16="http://schemas.microsoft.com/office/drawing/2014/main" id="{3DBF5473-4BA3-FE43-95DA-0949952C8A7C}"/>
              </a:ext>
            </a:extLst>
          </p:cNvPr>
          <p:cNvSpPr txBox="1"/>
          <p:nvPr/>
        </p:nvSpPr>
        <p:spPr>
          <a:xfrm>
            <a:off x="268439" y="1230228"/>
            <a:ext cx="11144628" cy="41987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输入</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文件：顺序不重要，因为不存在丢弃</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文件的情况</a:t>
            </a: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输入</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链接器只能看到在</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文件前输入文件的符号信息</a:t>
            </a:r>
          </a:p>
          <a:p>
            <a:pPr marL="742950" lvl="1" indent="-285750">
              <a:lnSpc>
                <a:spcPct val="150000"/>
              </a:lnSpc>
              <a:buFont typeface="Wingdings" pitchFamily="2" charset="2"/>
              <a:buChar char="ü"/>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考虑</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文件中的一个模块</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m</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在</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文件前输入的所有文件都没有引用</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m</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中的定义</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在</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文件后输入的某个</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.o</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文件引用了</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m</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中的定义</a:t>
            </a:r>
          </a:p>
          <a:p>
            <a:pPr marL="1200150" lvl="2"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结果：链接器读完</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后丢弃</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中的模块</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m</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，之后找不到该定义，最终报错</a:t>
            </a:r>
          </a:p>
          <a:p>
            <a:pPr marL="285750" indent="-285750">
              <a:lnSpc>
                <a:spcPct val="150000"/>
              </a:lnSpc>
              <a:buFont typeface="Arial" panose="020B0604020202020204" pitchFamily="34" charset="0"/>
              <a:buChar char="•"/>
            </a:pP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结论：最后输入</a:t>
            </a:r>
            <a:r>
              <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.a</a:t>
            </a:r>
            <a:r>
              <a:rPr kumimoji="1" lang="zh-CN" altLang="en-US"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rPr>
              <a:t>文件</a:t>
            </a:r>
            <a:endParaRPr kumimoji="1" lang="en-US" altLang="zh-CN"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问题：</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.a</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文件之间也可能存在引用关系</a:t>
            </a:r>
          </a:p>
          <a:p>
            <a:pPr marL="1200150" lvl="2" indent="-285750">
              <a:lnSpc>
                <a:spcPct val="150000"/>
              </a:lnSpc>
              <a:buFont typeface="Arial" panose="020B0604020202020204" pitchFamily="34" charset="0"/>
              <a:buChar char="•"/>
            </a:pP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原则：引用在前，定义在后</a:t>
            </a:r>
          </a:p>
        </p:txBody>
      </p:sp>
    </p:spTree>
    <p:extLst>
      <p:ext uri="{BB962C8B-B14F-4D97-AF65-F5344CB8AC3E}">
        <p14:creationId xmlns:p14="http://schemas.microsoft.com/office/powerpoint/2010/main" val="3948417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65</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静态库解析引用</a:t>
            </a:r>
          </a:p>
        </p:txBody>
      </p:sp>
      <p:pic>
        <p:nvPicPr>
          <p:cNvPr id="2" name="Picture 1">
            <a:extLst>
              <a:ext uri="{FF2B5EF4-FFF2-40B4-BE49-F238E27FC236}">
                <a16:creationId xmlns:a16="http://schemas.microsoft.com/office/drawing/2014/main" id="{E2AE16E3-54F0-C241-9BFC-222EDE4696DD}"/>
              </a:ext>
            </a:extLst>
          </p:cNvPr>
          <p:cNvPicPr>
            <a:picLocks noChangeAspect="1"/>
          </p:cNvPicPr>
          <p:nvPr/>
        </p:nvPicPr>
        <p:blipFill rotWithShape="1">
          <a:blip r:embed="rId3"/>
          <a:srcRect r="1209" b="3922"/>
          <a:stretch/>
        </p:blipFill>
        <p:spPr>
          <a:xfrm>
            <a:off x="317500" y="2133600"/>
            <a:ext cx="11417300" cy="2489200"/>
          </a:xfrm>
          <a:prstGeom prst="rect">
            <a:avLst/>
          </a:prstGeom>
        </p:spPr>
      </p:pic>
    </p:spTree>
    <p:extLst>
      <p:ext uri="{BB962C8B-B14F-4D97-AF65-F5344CB8AC3E}">
        <p14:creationId xmlns:p14="http://schemas.microsoft.com/office/powerpoint/2010/main" val="2532135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66</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en-CN" altLang="zh-CN" sz="3200" dirty="0">
                <a:latin typeface="Calibri" panose="020F0502020204030204" pitchFamily="34" charset="0"/>
                <a:ea typeface="SimHei" panose="02010609060101010101" pitchFamily="49" charset="-122"/>
                <a:cs typeface="Calibri" panose="020F0502020204030204" pitchFamily="34" charset="0"/>
              </a:rPr>
              <a:t>Outline</a:t>
            </a:r>
            <a:endParaRPr kumimoji="1" lang="zh-CN" altLang="en-US" sz="3200" dirty="0">
              <a:latin typeface="Calibri" panose="020F0502020204030204" pitchFamily="34" charset="0"/>
              <a:ea typeface="SimHei" panose="02010609060101010101" pitchFamily="49" charset="-122"/>
              <a:cs typeface="Calibri" panose="020F0502020204030204" pitchFamily="34" charset="0"/>
            </a:endParaRPr>
          </a:p>
        </p:txBody>
      </p:sp>
      <p:sp>
        <p:nvSpPr>
          <p:cNvPr id="2" name="TextBox 1">
            <a:extLst>
              <a:ext uri="{FF2B5EF4-FFF2-40B4-BE49-F238E27FC236}">
                <a16:creationId xmlns:a16="http://schemas.microsoft.com/office/drawing/2014/main" id="{8C9C7293-F103-D64C-AE53-5094C8270DC8}"/>
              </a:ext>
            </a:extLst>
          </p:cNvPr>
          <p:cNvSpPr txBox="1"/>
          <p:nvPr/>
        </p:nvSpPr>
        <p:spPr>
          <a:xfrm>
            <a:off x="268438" y="1232876"/>
            <a:ext cx="4025461"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rPr>
              <a:t>简介</a:t>
            </a:r>
            <a:endParaRPr kumimoji="1" lang="en-US" altLang="zh-CN"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SimHei" panose="02010609060101010101" pitchFamily="49" charset="-122"/>
                <a:cs typeface="Calibri" panose="020F0502020204030204" pitchFamily="34" charset="0"/>
              </a:rPr>
              <a:t>背景知识</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中的声明</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定义</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引用</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C</a:t>
            </a:r>
            <a:r>
              <a:rPr kumimoji="1" lang="zh-CN" altLang="en-US" dirty="0">
                <a:latin typeface="Calibri" panose="020F0502020204030204" pitchFamily="34" charset="0"/>
                <a:ea typeface="SimHei" panose="02010609060101010101" pitchFamily="49" charset="-122"/>
                <a:cs typeface="Calibri" panose="020F0502020204030204" pitchFamily="34" charset="0"/>
              </a:rPr>
              <a:t>中的全局</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局部</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静态变量</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变量</a:t>
            </a: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zh-CN" altLang="en-US" dirty="0">
                <a:latin typeface="Calibri" panose="020F0502020204030204" pitchFamily="34" charset="0"/>
                <a:ea typeface="SimHei" panose="02010609060101010101" pitchFamily="49" charset="-122"/>
                <a:cs typeface="Calibri" panose="020F0502020204030204" pitchFamily="34" charset="0"/>
              </a:rPr>
              <a:t>函数与链接器符号的关系</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符号解析</a:t>
            </a:r>
            <a:endParaRPr kumimoji="1" lang="en-US" altLang="zh-CN"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全局符号多重定义的处理规则</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ELF</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文件格式</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rPr>
              <a:t>符号表</a:t>
            </a:r>
            <a:endParaRPr kumimoji="1" lang="en-US" altLang="zh-CN"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latin typeface="Calibri" panose="020F0502020204030204" pitchFamily="34" charset="0"/>
                <a:ea typeface="SimHei" panose="02010609060101010101" pitchFamily="49" charset="-122"/>
                <a:cs typeface="Calibri" panose="020F0502020204030204" pitchFamily="34" charset="0"/>
              </a:rPr>
              <a:t>重定位</a:t>
            </a:r>
            <a:endParaRPr kumimoji="1" lang="en-US" altLang="zh-CN" sz="1800" b="0" i="0" u="none" strike="noStrike" kern="1200" cap="none" spc="0" normalizeH="0" baseline="0" noProof="0" dirty="0">
              <a:ln>
                <a:noFill/>
              </a:ln>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基本过程</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引用重定位算法</a:t>
            </a:r>
          </a:p>
        </p:txBody>
      </p:sp>
      <p:sp>
        <p:nvSpPr>
          <p:cNvPr id="5" name="TextBox 4">
            <a:extLst>
              <a:ext uri="{FF2B5EF4-FFF2-40B4-BE49-F238E27FC236}">
                <a16:creationId xmlns:a16="http://schemas.microsoft.com/office/drawing/2014/main" id="{6BDBFE01-7738-664F-A44C-6DA883CBB37A}"/>
              </a:ext>
            </a:extLst>
          </p:cNvPr>
          <p:cNvSpPr txBox="1"/>
          <p:nvPr/>
        </p:nvSpPr>
        <p:spPr>
          <a:xfrm>
            <a:off x="4801937" y="1224586"/>
            <a:ext cx="3243196" cy="293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cs typeface="Calibri" panose="020F0502020204030204" pitchFamily="34" charset="0"/>
              </a:rPr>
              <a:t>可执行文件的加载</a:t>
            </a:r>
            <a:r>
              <a:rPr kumimoji="1" lang="zh-CN" altLang="en-CN" dirty="0">
                <a:latin typeface="SimHei" panose="02010609060101010101" pitchFamily="49" charset="-122"/>
                <a:ea typeface="SimHei" panose="02010609060101010101" pitchFamily="49" charset="-122"/>
                <a:cs typeface="Calibri" panose="020F0502020204030204" pitchFamily="34" charset="0"/>
              </a:rPr>
              <a:t>与执行</a:t>
            </a:r>
            <a:endParaRPr kumimoji="1" lang="en-US" altLang="zh-CN" dirty="0">
              <a:latin typeface="SimHei" panose="02010609060101010101" pitchFamily="49" charset="-122"/>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latin typeface="SimHei" panose="02010609060101010101" pitchFamily="49" charset="-122"/>
                <a:ea typeface="SimHei" panose="02010609060101010101" pitchFamily="49" charset="-122"/>
                <a:cs typeface="Calibri" panose="020F0502020204030204" pitchFamily="34" charset="0"/>
              </a:rPr>
              <a:t>静态库</a:t>
            </a:r>
            <a:endParaRPr kumimoji="1" lang="en-US" altLang="zh-CN" dirty="0">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基本概念</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静态库解析引用的算法</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schemeClr val="accent1"/>
                </a:solidFill>
                <a:latin typeface="SimHei" panose="02010609060101010101" pitchFamily="49" charset="-122"/>
                <a:ea typeface="SimHei" panose="02010609060101010101" pitchFamily="49" charset="-122"/>
                <a:cs typeface="Calibri" panose="020F0502020204030204" pitchFamily="34" charset="0"/>
              </a:rPr>
              <a:t>动态链接</a:t>
            </a:r>
            <a:endParaRPr kumimoji="1" lang="en-US" altLang="zh-CN" dirty="0">
              <a:solidFill>
                <a:schemeClr val="accent1"/>
              </a:solidFill>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SimHei" panose="02010609060101010101" pitchFamily="49" charset="-122"/>
                <a:ea typeface="SimHei" panose="02010609060101010101" pitchFamily="49" charset="-122"/>
                <a:cs typeface="Calibri" panose="020F0502020204030204" pitchFamily="34" charset="0"/>
              </a:rPr>
              <a:t>共享库</a:t>
            </a:r>
            <a:endParaRPr kumimoji="1" lang="en-US" altLang="zh-CN" b="0" i="0" u="none" strike="noStrike" kern="1200" cap="none" spc="0" normalizeH="0" baseline="0" noProof="0" dirty="0">
              <a:ln>
                <a:noFill/>
              </a:ln>
              <a:solidFill>
                <a:schemeClr val="accent1"/>
              </a:solidFill>
              <a:effectLst/>
              <a:uLnTx/>
              <a:uFillTx/>
              <a:latin typeface="SimHei" panose="02010609060101010101" pitchFamily="49" charset="-122"/>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defRPr/>
            </a:pPr>
            <a:r>
              <a:rPr kumimoji="1" lang="zh-CN" altLang="en-US" b="0" i="0" u="none" strike="noStrike" kern="1200" cap="none" spc="0" normalizeH="0" baseline="0" noProof="0" dirty="0">
                <a:ln>
                  <a:noFill/>
                </a:ln>
                <a:solidFill>
                  <a:schemeClr val="accent1"/>
                </a:solidFill>
                <a:effectLst/>
                <a:uLnTx/>
                <a:uFillTx/>
                <a:latin typeface="SimHei" panose="02010609060101010101" pitchFamily="49" charset="-122"/>
                <a:ea typeface="SimHei" panose="02010609060101010101" pitchFamily="49" charset="-122"/>
                <a:cs typeface="Calibri" panose="020F0502020204030204" pitchFamily="34" charset="0"/>
              </a:rPr>
              <a:t>库打桩机制</a:t>
            </a:r>
            <a:endParaRPr kumimoji="1" lang="en-US" altLang="zh-CN" b="0" i="0" u="none" strike="noStrike" kern="1200" cap="none" spc="0" normalizeH="0" baseline="0" noProof="0" dirty="0">
              <a:ln>
                <a:noFill/>
              </a:ln>
              <a:solidFill>
                <a:schemeClr val="accent1"/>
              </a:solidFill>
              <a:effectLst/>
              <a:uLnTx/>
              <a:uFillTx/>
              <a:latin typeface="SimHei" panose="02010609060101010101" pitchFamily="49" charset="-122"/>
              <a:ea typeface="SimHe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064366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4AE006-D3C0-FF42-9CF3-D3E3EAC48B68}"/>
              </a:ext>
            </a:extLst>
          </p:cNvPr>
          <p:cNvPicPr>
            <a:picLocks noChangeAspect="1"/>
          </p:cNvPicPr>
          <p:nvPr/>
        </p:nvPicPr>
        <p:blipFill rotWithShape="1">
          <a:blip r:embed="rId3"/>
          <a:srcRect r="1714" b="2380"/>
          <a:stretch/>
        </p:blipFill>
        <p:spPr>
          <a:xfrm>
            <a:off x="7165225" y="3017266"/>
            <a:ext cx="3655175" cy="1210135"/>
          </a:xfrm>
          <a:prstGeom prst="rect">
            <a:avLst/>
          </a:prstGeom>
        </p:spPr>
      </p:pic>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动态链接与共享库 </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i="1" dirty="0">
                <a:latin typeface="Calibri" panose="020F0502020204030204" pitchFamily="34" charset="0"/>
                <a:ea typeface="SimHei" panose="02010609060101010101" pitchFamily="49" charset="-122"/>
                <a:cs typeface="Calibri" panose="020F0502020204030204" pitchFamily="34" charset="0"/>
              </a:rPr>
              <a:t>1-slide</a:t>
            </a:r>
            <a:r>
              <a:rPr kumimoji="1" lang="zh-CN" altLang="en-US" sz="3200" i="1" dirty="0">
                <a:latin typeface="Calibri" panose="020F0502020204030204" pitchFamily="34" charset="0"/>
                <a:ea typeface="SimHei" panose="02010609060101010101" pitchFamily="49" charset="-122"/>
                <a:cs typeface="Calibri" panose="020F0502020204030204" pitchFamily="34" charset="0"/>
              </a:rPr>
              <a:t> </a:t>
            </a:r>
            <a:r>
              <a:rPr kumimoji="1" lang="en-US" altLang="zh-CN" sz="3200" i="1" dirty="0">
                <a:latin typeface="Calibri" panose="020F0502020204030204" pitchFamily="34" charset="0"/>
                <a:ea typeface="SimHei" panose="02010609060101010101" pitchFamily="49" charset="-122"/>
                <a:cs typeface="Calibri" panose="020F0502020204030204" pitchFamily="34" charset="0"/>
              </a:rPr>
              <a:t>summary</a:t>
            </a:r>
            <a:endParaRPr kumimoji="1" lang="zh-CN" altLang="en-US" sz="3200" i="1" dirty="0">
              <a:latin typeface="Calibri" panose="020F0502020204030204" pitchFamily="34" charset="0"/>
              <a:ea typeface="SimHei" panose="02010609060101010101" pitchFamily="49" charset="-122"/>
              <a:cs typeface="Calibri" panose="020F0502020204030204" pitchFamily="34" charset="0"/>
            </a:endParaRPr>
          </a:p>
        </p:txBody>
      </p:sp>
      <p:sp>
        <p:nvSpPr>
          <p:cNvPr id="5" name="TextBox 4">
            <a:extLst>
              <a:ext uri="{FF2B5EF4-FFF2-40B4-BE49-F238E27FC236}">
                <a16:creationId xmlns:a16="http://schemas.microsoft.com/office/drawing/2014/main" id="{C67E7564-ECD1-7647-BA1C-7D93F2E670F5}"/>
              </a:ext>
            </a:extLst>
          </p:cNvPr>
          <p:cNvSpPr txBox="1"/>
          <p:nvPr/>
        </p:nvSpPr>
        <p:spPr>
          <a:xfrm>
            <a:off x="268439" y="1230228"/>
            <a:ext cx="11144628" cy="54452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静态链接</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静态库的问题</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存储开销大：磁盘</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内存</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App</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更新时比较麻烦</a:t>
            </a:r>
            <a:endPar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endParaRPr>
          </a:p>
          <a:p>
            <a:pPr marL="285750" indent="-28575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动态链接的基本概念：加载时</a:t>
            </a:r>
            <a:r>
              <a:rPr kumimoji="1" lang="en-US" altLang="zh-CN" dirty="0">
                <a:latin typeface="Consolas" panose="020B0609020204030204" pitchFamily="49" charset="0"/>
                <a:ea typeface="SimHei" panose="02010609060101010101" pitchFamily="49" charset="-122"/>
                <a:cs typeface="Consolas" panose="020B0609020204030204" pitchFamily="49" charset="0"/>
              </a:rPr>
              <a:t>/</a:t>
            </a:r>
            <a:r>
              <a:rPr kumimoji="1" lang="zh-CN" altLang="en-US" dirty="0">
                <a:latin typeface="Consolas" panose="020B0609020204030204" pitchFamily="49" charset="0"/>
                <a:ea typeface="SimHei" panose="02010609060101010101" pitchFamily="49" charset="-122"/>
                <a:cs typeface="Consolas" panose="020B0609020204030204" pitchFamily="49" charset="0"/>
              </a:rPr>
              <a:t>运行时链接</a:t>
            </a:r>
            <a:endParaRPr kumimoji="1" lang="en-US" altLang="zh-CN" dirty="0">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en-US" altLang="zh-CN" dirty="0">
                <a:latin typeface="Consolas" panose="020B0609020204030204" pitchFamily="49" charset="0"/>
                <a:ea typeface="SimHei" panose="02010609060101010101" pitchFamily="49" charset="-122"/>
                <a:cs typeface="Consolas" panose="020B0609020204030204" pitchFamily="49" charset="0"/>
              </a:rPr>
              <a:t>+</a:t>
            </a:r>
            <a:r>
              <a:rPr kumimoji="1" lang="zh-CN" altLang="en-US" dirty="0">
                <a:latin typeface="Consolas" panose="020B0609020204030204" pitchFamily="49" charset="0"/>
                <a:ea typeface="SimHei" panose="02010609060101010101" pitchFamily="49" charset="-122"/>
                <a:cs typeface="Consolas" panose="020B0609020204030204" pitchFamily="49" charset="0"/>
              </a:rPr>
              <a:t> 通过共享降低存储开销</a:t>
            </a:r>
            <a:endParaRPr kumimoji="1" lang="en-US" altLang="zh-CN" dirty="0">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en-US" altLang="zh-CN" dirty="0">
                <a:latin typeface="Consolas" panose="020B0609020204030204" pitchFamily="49" charset="0"/>
                <a:ea typeface="SimHei" panose="02010609060101010101" pitchFamily="49" charset="-122"/>
                <a:cs typeface="Consolas" panose="020B0609020204030204" pitchFamily="49" charset="0"/>
              </a:rPr>
              <a:t>+</a:t>
            </a:r>
            <a:r>
              <a:rPr kumimoji="1" lang="zh-CN" altLang="en-US" dirty="0">
                <a:latin typeface="Consolas" panose="020B0609020204030204" pitchFamily="49" charset="0"/>
                <a:ea typeface="SimHei" panose="02010609060101010101" pitchFamily="49" charset="-122"/>
                <a:cs typeface="Consolas" panose="020B0609020204030204" pitchFamily="49" charset="0"/>
              </a:rPr>
              <a:t> 支持</a:t>
            </a: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延迟绑定（借助</a:t>
            </a:r>
            <a:r>
              <a:rPr kumimoji="1" lang="en-US" altLang="zh-CN" dirty="0">
                <a:solidFill>
                  <a:srgbClr val="FF0000"/>
                </a:solidFill>
                <a:latin typeface="Consolas" panose="020B0609020204030204" pitchFamily="49" charset="0"/>
                <a:ea typeface="SimHei" panose="02010609060101010101" pitchFamily="49" charset="-122"/>
                <a:cs typeface="Consolas" panose="020B0609020204030204" pitchFamily="49" charset="0"/>
              </a:rPr>
              <a:t>PLT</a:t>
            </a: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和</a:t>
            </a:r>
            <a:r>
              <a:rPr kumimoji="1" lang="en-US" altLang="zh-CN" dirty="0">
                <a:solidFill>
                  <a:srgbClr val="FF0000"/>
                </a:solidFill>
                <a:latin typeface="Consolas" panose="020B0609020204030204" pitchFamily="49" charset="0"/>
                <a:ea typeface="SimHei" panose="02010609060101010101" pitchFamily="49" charset="-122"/>
                <a:cs typeface="Consolas" panose="020B0609020204030204" pitchFamily="49" charset="0"/>
              </a:rPr>
              <a:t>GOT</a:t>
            </a:r>
            <a:r>
              <a:rPr kumimoji="1" lang="zh-CN" altLang="en-US" dirty="0">
                <a:solidFill>
                  <a:srgbClr val="FF0000"/>
                </a:solidFill>
                <a:latin typeface="Consolas" panose="020B0609020204030204" pitchFamily="49" charset="0"/>
                <a:ea typeface="SimHei" panose="02010609060101010101" pitchFamily="49" charset="-122"/>
                <a:cs typeface="Consolas" panose="020B0609020204030204" pitchFamily="49" charset="0"/>
              </a:rPr>
              <a:t>）</a:t>
            </a:r>
            <a:endParaRPr kumimoji="1" lang="en-US" altLang="zh-CN" dirty="0">
              <a:solidFill>
                <a:srgbClr val="FF0000"/>
              </a:solidFill>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en-US" altLang="zh-CN" dirty="0">
                <a:latin typeface="Consolas" panose="020B0609020204030204" pitchFamily="49" charset="0"/>
                <a:ea typeface="SimHei" panose="02010609060101010101" pitchFamily="49" charset="-122"/>
                <a:cs typeface="Consolas" panose="020B0609020204030204" pitchFamily="49" charset="0"/>
              </a:rPr>
              <a:t>-</a:t>
            </a:r>
            <a:r>
              <a:rPr kumimoji="1" lang="zh-CN" altLang="en-US" dirty="0">
                <a:latin typeface="Consolas" panose="020B0609020204030204" pitchFamily="49" charset="0"/>
                <a:ea typeface="SimHei" panose="02010609060101010101" pitchFamily="49" charset="-122"/>
                <a:cs typeface="Consolas" panose="020B0609020204030204" pitchFamily="49" charset="0"/>
              </a:rPr>
              <a:t> 更依赖于虚拟内存系统，链接的过程也更复杂一些（需要生成</a:t>
            </a:r>
            <a:r>
              <a:rPr kumimoji="1" lang="en-US" altLang="zh-CN" dirty="0">
                <a:latin typeface="Calibri" panose="020F0502020204030204" pitchFamily="34" charset="0"/>
                <a:ea typeface="SimHei" panose="02010609060101010101" pitchFamily="49" charset="-122"/>
                <a:cs typeface="Calibri" panose="020F0502020204030204" pitchFamily="34" charset="0"/>
              </a:rPr>
              <a:t>PIC</a:t>
            </a:r>
            <a:r>
              <a:rPr kumimoji="1" lang="zh-CN" altLang="en-US" dirty="0">
                <a:latin typeface="Calibri" panose="020F0502020204030204" pitchFamily="34" charset="0"/>
                <a:ea typeface="SimHei" panose="02010609060101010101" pitchFamily="49" charset="-122"/>
                <a:cs typeface="Calibri" panose="020F0502020204030204" pitchFamily="34" charset="0"/>
              </a:rPr>
              <a:t>，借助</a:t>
            </a:r>
            <a:r>
              <a:rPr kumimoji="1" lang="en-US" altLang="zh-CN" dirty="0">
                <a:latin typeface="Calibri" panose="020F0502020204030204" pitchFamily="34" charset="0"/>
                <a:ea typeface="SimHei" panose="02010609060101010101" pitchFamily="49" charset="-122"/>
                <a:cs typeface="Calibri" panose="020F0502020204030204" pitchFamily="34" charset="0"/>
              </a:rPr>
              <a:t>GOT</a:t>
            </a:r>
            <a:r>
              <a:rPr kumimoji="1" lang="zh-CN" altLang="en-US" dirty="0">
                <a:latin typeface="Consolas" panose="020B0609020204030204" pitchFamily="49" charset="0"/>
                <a:ea typeface="SimHei" panose="02010609060101010101" pitchFamily="49" charset="-122"/>
                <a:cs typeface="Consolas" panose="020B0609020204030204" pitchFamily="49" charset="0"/>
              </a:rPr>
              <a:t>）</a:t>
            </a:r>
            <a:endParaRPr kumimoji="1" lang="en-US" altLang="zh-CN" dirty="0">
              <a:latin typeface="Consolas" panose="020B0609020204030204" pitchFamily="49" charset="0"/>
              <a:ea typeface="SimHei" panose="02010609060101010101" pitchFamily="49" charset="-122"/>
              <a:cs typeface="Consolas" panose="020B0609020204030204" pitchFamily="49" charset="0"/>
            </a:endParaRPr>
          </a:p>
          <a:p>
            <a:pPr marL="285750" indent="-28575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加载时链接</a:t>
            </a:r>
            <a:endParaRPr kumimoji="1" lang="en-US" altLang="zh-CN" dirty="0">
              <a:latin typeface="Consolas" panose="020B0609020204030204" pitchFamily="49" charset="0"/>
              <a:ea typeface="SimHei" panose="02010609060101010101" pitchFamily="49" charset="-122"/>
              <a:cs typeface="Consolas" panose="020B0609020204030204" pitchFamily="49" charset="0"/>
            </a:endParaRPr>
          </a:p>
          <a:p>
            <a:pPr marL="742950" lvl="1" indent="-285750">
              <a:lnSpc>
                <a:spcPct val="150000"/>
              </a:lnSpc>
              <a:buFont typeface="Wingdings" pitchFamily="2" charset="2"/>
              <a:buChar char="ü"/>
            </a:pPr>
            <a:r>
              <a:rPr kumimoji="1" lang="zh-CN" altLang="en-US" dirty="0">
                <a:latin typeface="Consolas" panose="020B0609020204030204" pitchFamily="49" charset="0"/>
                <a:ea typeface="SimHei" panose="02010609060101010101" pitchFamily="49" charset="-122"/>
                <a:cs typeface="Consolas" panose="020B0609020204030204" pitchFamily="49" charset="0"/>
              </a:rPr>
              <a:t>（静态）链接器</a:t>
            </a:r>
            <a:r>
              <a:rPr kumimoji="1" lang="en-US" altLang="zh-CN" dirty="0" err="1">
                <a:latin typeface="Consolas" panose="020B0609020204030204" pitchFamily="49" charset="0"/>
                <a:ea typeface="SimHei" panose="02010609060101010101" pitchFamily="49" charset="-122"/>
                <a:cs typeface="Consolas" panose="020B0609020204030204" pitchFamily="49" charset="0"/>
              </a:rPr>
              <a:t>ld</a:t>
            </a:r>
            <a:r>
              <a:rPr kumimoji="1" lang="zh-CN" altLang="en-US" dirty="0">
                <a:latin typeface="Consolas" panose="020B0609020204030204" pitchFamily="49" charset="0"/>
                <a:ea typeface="SimHei" panose="02010609060101010101" pitchFamily="49" charset="-122"/>
                <a:cs typeface="Consolas" panose="020B0609020204030204" pitchFamily="49" charset="0"/>
              </a:rPr>
              <a:t>只做部分链接，得到部分链接的可执行文件</a:t>
            </a:r>
          </a:p>
          <a:p>
            <a:pPr marL="1200150" lvl="2" indent="-28575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只会复制</a:t>
            </a:r>
            <a:r>
              <a:rPr kumimoji="1" lang="en-US" altLang="zh-CN" dirty="0">
                <a:latin typeface="Consolas" panose="020B0609020204030204" pitchFamily="49" charset="0"/>
                <a:ea typeface="SimHei" panose="02010609060101010101" pitchFamily="49" charset="-122"/>
                <a:cs typeface="Consolas" panose="020B0609020204030204" pitchFamily="49" charset="0"/>
              </a:rPr>
              <a:t>.so</a:t>
            </a:r>
            <a:r>
              <a:rPr kumimoji="1" lang="zh-CN" altLang="en-US" dirty="0">
                <a:latin typeface="Consolas" panose="020B0609020204030204" pitchFamily="49" charset="0"/>
                <a:ea typeface="SimHei" panose="02010609060101010101" pitchFamily="49" charset="-122"/>
                <a:cs typeface="Consolas" panose="020B0609020204030204" pitchFamily="49" charset="0"/>
              </a:rPr>
              <a:t>文件中的一些重定位和符号表信息到可执行文件中</a:t>
            </a:r>
          </a:p>
          <a:p>
            <a:pPr marL="1200150" lvl="2" indent="-285750">
              <a:lnSpc>
                <a:spcPct val="150000"/>
              </a:lnSpc>
              <a:buFont typeface="Arial" panose="020B0604020202020204" pitchFamily="34" charset="0"/>
              <a:buChar char="•"/>
            </a:pPr>
            <a:r>
              <a:rPr kumimoji="1" lang="zh-CN" altLang="en-US" dirty="0">
                <a:latin typeface="Consolas" panose="020B0609020204030204" pitchFamily="49" charset="0"/>
                <a:ea typeface="SimHei" panose="02010609060101010101" pitchFamily="49" charset="-122"/>
                <a:cs typeface="Consolas" panose="020B0609020204030204" pitchFamily="49" charset="0"/>
              </a:rPr>
              <a:t>生成</a:t>
            </a:r>
            <a:r>
              <a:rPr kumimoji="1" lang="en-US" altLang="zh-CN" dirty="0">
                <a:latin typeface="Consolas" panose="020B0609020204030204" pitchFamily="49" charset="0"/>
                <a:ea typeface="SimHei" panose="02010609060101010101" pitchFamily="49" charset="-122"/>
                <a:cs typeface="Consolas" panose="020B0609020204030204" pitchFamily="49" charset="0"/>
              </a:rPr>
              <a:t>.</a:t>
            </a:r>
            <a:r>
              <a:rPr kumimoji="1" lang="en-US" altLang="zh-CN" dirty="0" err="1">
                <a:latin typeface="Consolas" panose="020B0609020204030204" pitchFamily="49" charset="0"/>
                <a:ea typeface="SimHei" panose="02010609060101010101" pitchFamily="49" charset="-122"/>
                <a:cs typeface="Consolas" panose="020B0609020204030204" pitchFamily="49" charset="0"/>
              </a:rPr>
              <a:t>interp</a:t>
            </a:r>
            <a:r>
              <a:rPr kumimoji="1" lang="zh-CN" altLang="en-US" dirty="0">
                <a:latin typeface="Consolas" panose="020B0609020204030204" pitchFamily="49" charset="0"/>
                <a:ea typeface="SimHei" panose="02010609060101010101" pitchFamily="49" charset="-122"/>
                <a:cs typeface="Consolas" panose="020B0609020204030204" pitchFamily="49" charset="0"/>
              </a:rPr>
              <a:t>节，包含动态链接器的路径名</a:t>
            </a:r>
          </a:p>
          <a:p>
            <a:pPr marL="742950" lvl="1" indent="-285750">
              <a:lnSpc>
                <a:spcPct val="150000"/>
              </a:lnSpc>
              <a:buFont typeface="Wingdings" pitchFamily="2" charset="2"/>
              <a:buChar char="ü"/>
            </a:pPr>
            <a:r>
              <a:rPr kumimoji="1" lang="zh-CN" altLang="en-US" dirty="0">
                <a:latin typeface="Consolas" panose="020B0609020204030204" pitchFamily="49" charset="0"/>
                <a:ea typeface="SimHei" panose="02010609060101010101" pitchFamily="49" charset="-122"/>
                <a:cs typeface="Consolas" panose="020B0609020204030204" pitchFamily="49" charset="0"/>
              </a:rPr>
              <a:t>和</a:t>
            </a:r>
            <a:r>
              <a:rPr kumimoji="1" lang="en-US" altLang="zh-CN" dirty="0">
                <a:latin typeface="Consolas" panose="020B0609020204030204" pitchFamily="49" charset="0"/>
                <a:ea typeface="SimHei" panose="02010609060101010101" pitchFamily="49" charset="-122"/>
                <a:cs typeface="Consolas" panose="020B0609020204030204" pitchFamily="49" charset="0"/>
              </a:rPr>
              <a:t>.so</a:t>
            </a:r>
            <a:r>
              <a:rPr kumimoji="1" lang="zh-CN" altLang="en-US" dirty="0">
                <a:latin typeface="Consolas" panose="020B0609020204030204" pitchFamily="49" charset="0"/>
                <a:ea typeface="SimHei" panose="02010609060101010101" pitchFamily="49" charset="-122"/>
                <a:cs typeface="Consolas" panose="020B0609020204030204" pitchFamily="49" charset="0"/>
              </a:rPr>
              <a:t>文件有关的链接在加载时进行：由动态链接器</a:t>
            </a:r>
            <a:r>
              <a:rPr kumimoji="1" lang="en-US" altLang="zh-CN" dirty="0" err="1">
                <a:latin typeface="Consolas" panose="020B0609020204030204" pitchFamily="49" charset="0"/>
                <a:ea typeface="SimHei" panose="02010609060101010101" pitchFamily="49" charset="-122"/>
                <a:cs typeface="Consolas" panose="020B0609020204030204" pitchFamily="49" charset="0"/>
              </a:rPr>
              <a:t>ld-linux.so</a:t>
            </a:r>
            <a:r>
              <a:rPr kumimoji="1" lang="zh-CN" altLang="en-US" dirty="0">
                <a:latin typeface="Consolas" panose="020B0609020204030204" pitchFamily="49" charset="0"/>
                <a:ea typeface="SimHei" panose="02010609060101010101" pitchFamily="49" charset="-122"/>
                <a:cs typeface="Consolas" panose="020B0609020204030204" pitchFamily="49" charset="0"/>
              </a:rPr>
              <a:t>完成</a:t>
            </a:r>
            <a:endParaRPr kumimoji="1" lang="en-US" altLang="zh-CN" dirty="0">
              <a:latin typeface="Consolas" panose="020B0609020204030204" pitchFamily="49" charset="0"/>
              <a:ea typeface="SimHei" panose="02010609060101010101" pitchFamily="49" charset="-122"/>
              <a:cs typeface="Consolas" panose="020B0609020204030204" pitchFamily="49"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运行时链接：</a:t>
            </a:r>
            <a:r>
              <a:rPr kumimoji="1" lang="en-US" altLang="zh-CN" dirty="0" err="1">
                <a:solidFill>
                  <a:prstClr val="black"/>
                </a:solidFill>
                <a:latin typeface="Consolas" panose="020B0609020204030204" pitchFamily="49" charset="0"/>
                <a:ea typeface="SimHei" panose="02010609060101010101" pitchFamily="49" charset="-122"/>
                <a:cs typeface="Consolas" panose="020B0609020204030204" pitchFamily="49" charset="0"/>
              </a:rPr>
              <a:t>dlopen</a:t>
            </a:r>
            <a:r>
              <a:rPr kumimoji="1" lang="zh-CN" altLang="en-US" dirty="0">
                <a:solidFill>
                  <a:prstClr val="black"/>
                </a:solidFill>
                <a:latin typeface="Consolas" panose="020B0609020204030204" pitchFamily="49" charset="0"/>
                <a:ea typeface="SimHei" panose="02010609060101010101" pitchFamily="49" charset="-122"/>
                <a:cs typeface="Consolas" panose="020B0609020204030204" pitchFamily="49" charset="0"/>
              </a:rPr>
              <a:t>系统调用</a:t>
            </a:r>
            <a:endParaRPr kumimoji="1" lang="en-US" altLang="zh-CN" sz="1800" b="0" i="0" u="none" strike="noStrike" kern="1200" cap="none" spc="0" normalizeH="0" baseline="0" noProof="0" dirty="0">
              <a:ln>
                <a:noFill/>
              </a:ln>
              <a:solidFill>
                <a:prstClr val="black"/>
              </a:solidFill>
              <a:effectLst/>
              <a:uLnTx/>
              <a:uFillTx/>
              <a:latin typeface="Consolas" panose="020B0609020204030204" pitchFamily="49" charset="0"/>
              <a:ea typeface="SimHei" panose="02010609060101010101" pitchFamily="49" charset="-122"/>
              <a:cs typeface="Consolas" panose="020B0609020204030204" pitchFamily="49" charset="0"/>
            </a:endParaRPr>
          </a:p>
        </p:txBody>
      </p:sp>
    </p:spTree>
    <p:extLst>
      <p:ext uri="{BB962C8B-B14F-4D97-AF65-F5344CB8AC3E}">
        <p14:creationId xmlns:p14="http://schemas.microsoft.com/office/powerpoint/2010/main" val="30349996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库打桩机制</a:t>
            </a:r>
          </a:p>
        </p:txBody>
      </p:sp>
      <p:sp>
        <p:nvSpPr>
          <p:cNvPr id="5" name="TextBox 4">
            <a:extLst>
              <a:ext uri="{FF2B5EF4-FFF2-40B4-BE49-F238E27FC236}">
                <a16:creationId xmlns:a16="http://schemas.microsoft.com/office/drawing/2014/main" id="{C67E7564-ECD1-7647-BA1C-7D93F2E670F5}"/>
              </a:ext>
            </a:extLst>
          </p:cNvPr>
          <p:cNvSpPr txBox="1"/>
          <p:nvPr/>
        </p:nvSpPr>
        <p:spPr>
          <a:xfrm>
            <a:off x="268439" y="1230228"/>
            <a:ext cx="11144628"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Library </a:t>
            </a:r>
            <a:r>
              <a:rPr kumimoji="1" lang="en-US" altLang="zh-CN" dirty="0" err="1">
                <a:solidFill>
                  <a:prstClr val="black"/>
                </a:solidFill>
                <a:latin typeface="Calibri" panose="020F0502020204030204" pitchFamily="34" charset="0"/>
                <a:ea typeface="SimHei" panose="02010609060101010101" pitchFamily="49" charset="-122"/>
                <a:cs typeface="Calibri" panose="020F0502020204030204" pitchFamily="34" charset="0"/>
              </a:rPr>
              <a:t>interpositioning</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截获对共享库函数的调用，取而代之执行自己的代码</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共享库函数：目标函数</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自己的代码：包装函数（</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wrapper</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目标函数和包装函数原型（</a:t>
            </a:r>
            <a:r>
              <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rPr>
              <a:t>prototype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）一样</a:t>
            </a: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包装函数伪装成目标函数</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右图目标</a:t>
            </a:r>
            <a:endPar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在不改变源代码的情况下修改</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malloc</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和</a:t>
            </a:r>
            <a:r>
              <a:rPr kumimoji="1" lang="en-US" altLang="zh-CN" dirty="0">
                <a:solidFill>
                  <a:prstClr val="black"/>
                </a:solidFill>
                <a:latin typeface="Consolas" panose="020B0609020204030204" pitchFamily="49" charset="0"/>
                <a:ea typeface="SimHei" panose="02010609060101010101" pitchFamily="49" charset="-122"/>
                <a:cs typeface="Consolas" panose="020B0609020204030204" pitchFamily="49" charset="0"/>
              </a:rPr>
              <a:t>free</a:t>
            </a:r>
            <a:r>
              <a:rPr kumimoji="1" lang="zh-CN" altLang="en-US" dirty="0">
                <a:solidFill>
                  <a:prstClr val="black"/>
                </a:solidFill>
                <a:latin typeface="Calibri" panose="020F0502020204030204" pitchFamily="34" charset="0"/>
                <a:ea typeface="SimHei" panose="02010609060101010101" pitchFamily="49" charset="-122"/>
                <a:cs typeface="Calibri" panose="020F0502020204030204" pitchFamily="34" charset="0"/>
              </a:rPr>
              <a:t>的行为</a:t>
            </a:r>
            <a:endParaRPr kumimoji="1" lang="en-US" altLang="zh-CN" dirty="0">
              <a:solidFill>
                <a:prstClr val="black"/>
              </a:solidFill>
              <a:latin typeface="Calibri" panose="020F0502020204030204" pitchFamily="34" charset="0"/>
              <a:ea typeface="SimHei" panose="02010609060101010101" pitchFamily="49" charset="-122"/>
              <a:cs typeface="Calibri" panose="020F0502020204030204" pitchFamily="34" charset="0"/>
            </a:endParaRPr>
          </a:p>
        </p:txBody>
      </p:sp>
      <p:pic>
        <p:nvPicPr>
          <p:cNvPr id="2" name="Picture 1">
            <a:extLst>
              <a:ext uri="{FF2B5EF4-FFF2-40B4-BE49-F238E27FC236}">
                <a16:creationId xmlns:a16="http://schemas.microsoft.com/office/drawing/2014/main" id="{D96D19C8-A381-B745-B84C-DE84850267DC}"/>
              </a:ext>
            </a:extLst>
          </p:cNvPr>
          <p:cNvPicPr>
            <a:picLocks noChangeAspect="1"/>
          </p:cNvPicPr>
          <p:nvPr/>
        </p:nvPicPr>
        <p:blipFill>
          <a:blip r:embed="rId3"/>
          <a:stretch>
            <a:fillRect/>
          </a:stretch>
        </p:blipFill>
        <p:spPr>
          <a:xfrm>
            <a:off x="6581381" y="1388533"/>
            <a:ext cx="4831686" cy="4411133"/>
          </a:xfrm>
          <a:prstGeom prst="rect">
            <a:avLst/>
          </a:prstGeom>
        </p:spPr>
      </p:pic>
    </p:spTree>
    <p:extLst>
      <p:ext uri="{BB962C8B-B14F-4D97-AF65-F5344CB8AC3E}">
        <p14:creationId xmlns:p14="http://schemas.microsoft.com/office/powerpoint/2010/main" val="3533735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69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编译时打桩</a:t>
            </a:r>
          </a:p>
        </p:txBody>
      </p:sp>
      <p:pic>
        <p:nvPicPr>
          <p:cNvPr id="2" name="Picture 1">
            <a:extLst>
              <a:ext uri="{FF2B5EF4-FFF2-40B4-BE49-F238E27FC236}">
                <a16:creationId xmlns:a16="http://schemas.microsoft.com/office/drawing/2014/main" id="{7C32609A-3A36-5346-9A5F-B010881798D3}"/>
              </a:ext>
            </a:extLst>
          </p:cNvPr>
          <p:cNvPicPr>
            <a:picLocks noChangeAspect="1"/>
          </p:cNvPicPr>
          <p:nvPr/>
        </p:nvPicPr>
        <p:blipFill>
          <a:blip r:embed="rId3"/>
          <a:stretch>
            <a:fillRect/>
          </a:stretch>
        </p:blipFill>
        <p:spPr>
          <a:xfrm>
            <a:off x="305760" y="1365310"/>
            <a:ext cx="6636294" cy="4166976"/>
          </a:xfrm>
          <a:prstGeom prst="rect">
            <a:avLst/>
          </a:prstGeom>
        </p:spPr>
      </p:pic>
      <p:sp>
        <p:nvSpPr>
          <p:cNvPr id="14" name="Rectangle 13">
            <a:extLst>
              <a:ext uri="{FF2B5EF4-FFF2-40B4-BE49-F238E27FC236}">
                <a16:creationId xmlns:a16="http://schemas.microsoft.com/office/drawing/2014/main" id="{45BA6B8D-62D2-674C-AA7C-60A1DEB8E74A}"/>
              </a:ext>
            </a:extLst>
          </p:cNvPr>
          <p:cNvSpPr/>
          <p:nvPr/>
        </p:nvSpPr>
        <p:spPr>
          <a:xfrm>
            <a:off x="1365374" y="1831401"/>
            <a:ext cx="1037414" cy="237457"/>
          </a:xfrm>
          <a:prstGeom prst="rect">
            <a:avLst/>
          </a:prstGeom>
          <a:noFill/>
          <a:ln w="254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5" name="TextBox 14">
            <a:extLst>
              <a:ext uri="{FF2B5EF4-FFF2-40B4-BE49-F238E27FC236}">
                <a16:creationId xmlns:a16="http://schemas.microsoft.com/office/drawing/2014/main" id="{613DF82E-EF1C-5F49-9816-4CC2A6AC1E87}"/>
              </a:ext>
            </a:extLst>
          </p:cNvPr>
          <p:cNvSpPr txBox="1"/>
          <p:nvPr/>
        </p:nvSpPr>
        <p:spPr>
          <a:xfrm>
            <a:off x="2402787" y="1761713"/>
            <a:ext cx="877163" cy="369332"/>
          </a:xfrm>
          <a:prstGeom prst="rect">
            <a:avLst/>
          </a:prstGeom>
          <a:noFill/>
        </p:spPr>
        <p:txBody>
          <a:bodyPr wrap="none" rtlCol="0">
            <a:spAutoFit/>
          </a:bodyPr>
          <a:lstStyle/>
          <a:p>
            <a:r>
              <a:rPr kumimoji="1" lang="zh-CN" altLang="en-US" dirty="0">
                <a:solidFill>
                  <a:schemeClr val="accent1"/>
                </a:solidFill>
                <a:latin typeface="SimHei" panose="02010609060101010101" pitchFamily="49" charset="-122"/>
                <a:ea typeface="SimHei" panose="02010609060101010101" pitchFamily="49" charset="-122"/>
              </a:rPr>
              <a:t>标准库</a:t>
            </a:r>
          </a:p>
        </p:txBody>
      </p:sp>
      <p:cxnSp>
        <p:nvCxnSpPr>
          <p:cNvPr id="16" name="Straight Arrow Connector 15">
            <a:extLst>
              <a:ext uri="{FF2B5EF4-FFF2-40B4-BE49-F238E27FC236}">
                <a16:creationId xmlns:a16="http://schemas.microsoft.com/office/drawing/2014/main" id="{C10A2C65-3114-1F47-8E34-88511A5C4BA6}"/>
              </a:ext>
            </a:extLst>
          </p:cNvPr>
          <p:cNvCxnSpPr>
            <a:cxnSpLocks/>
          </p:cNvCxnSpPr>
          <p:nvPr/>
        </p:nvCxnSpPr>
        <p:spPr>
          <a:xfrm flipH="1" flipV="1">
            <a:off x="1964204" y="2068858"/>
            <a:ext cx="438582" cy="84313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652A9F-74BB-4344-B3C8-F5A2B1EC00A4}"/>
              </a:ext>
            </a:extLst>
          </p:cNvPr>
          <p:cNvCxnSpPr>
            <a:cxnSpLocks/>
            <a:endCxn id="14" idx="2"/>
          </p:cNvCxnSpPr>
          <p:nvPr/>
        </p:nvCxnSpPr>
        <p:spPr>
          <a:xfrm flipV="1">
            <a:off x="1133978" y="2068858"/>
            <a:ext cx="750103" cy="2597322"/>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FC1D8EB7-76A2-EC4D-BF93-00DCC82BAF1C}"/>
              </a:ext>
            </a:extLst>
          </p:cNvPr>
          <p:cNvPicPr>
            <a:picLocks noChangeAspect="1"/>
          </p:cNvPicPr>
          <p:nvPr/>
        </p:nvPicPr>
        <p:blipFill>
          <a:blip r:embed="rId4"/>
          <a:stretch>
            <a:fillRect/>
          </a:stretch>
        </p:blipFill>
        <p:spPr>
          <a:xfrm>
            <a:off x="7847843" y="1394682"/>
            <a:ext cx="3583399" cy="3271498"/>
          </a:xfrm>
          <a:prstGeom prst="rect">
            <a:avLst/>
          </a:prstGeom>
        </p:spPr>
      </p:pic>
      <p:sp>
        <p:nvSpPr>
          <p:cNvPr id="35" name="Rectangle 34">
            <a:extLst>
              <a:ext uri="{FF2B5EF4-FFF2-40B4-BE49-F238E27FC236}">
                <a16:creationId xmlns:a16="http://schemas.microsoft.com/office/drawing/2014/main" id="{5FDE04F3-8CDC-0140-845C-DC9096B5E7F7}"/>
              </a:ext>
            </a:extLst>
          </p:cNvPr>
          <p:cNvSpPr/>
          <p:nvPr/>
        </p:nvSpPr>
        <p:spPr>
          <a:xfrm>
            <a:off x="8839200" y="1664664"/>
            <a:ext cx="1111624" cy="166737"/>
          </a:xfrm>
          <a:prstGeom prst="rect">
            <a:avLst/>
          </a:prstGeom>
          <a:noFill/>
          <a:ln w="254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36" name="TextBox 35">
            <a:extLst>
              <a:ext uri="{FF2B5EF4-FFF2-40B4-BE49-F238E27FC236}">
                <a16:creationId xmlns:a16="http://schemas.microsoft.com/office/drawing/2014/main" id="{46A473D5-66C8-DA44-B9A0-1AF713B1A62E}"/>
              </a:ext>
            </a:extLst>
          </p:cNvPr>
          <p:cNvSpPr txBox="1"/>
          <p:nvPr/>
        </p:nvSpPr>
        <p:spPr>
          <a:xfrm>
            <a:off x="10104544" y="1575019"/>
            <a:ext cx="646331" cy="369332"/>
          </a:xfrm>
          <a:prstGeom prst="rect">
            <a:avLst/>
          </a:prstGeom>
          <a:noFill/>
        </p:spPr>
        <p:txBody>
          <a:bodyPr wrap="none" rtlCol="0">
            <a:spAutoFit/>
          </a:bodyPr>
          <a:lstStyle/>
          <a:p>
            <a:r>
              <a:rPr kumimoji="1" lang="zh-CN" altLang="en-US" dirty="0">
                <a:solidFill>
                  <a:schemeClr val="accent1"/>
                </a:solidFill>
                <a:latin typeface="SimHei" panose="02010609060101010101" pitchFamily="49" charset="-122"/>
                <a:ea typeface="SimHei" panose="02010609060101010101" pitchFamily="49" charset="-122"/>
              </a:rPr>
              <a:t>本地</a:t>
            </a:r>
          </a:p>
        </p:txBody>
      </p:sp>
      <p:pic>
        <p:nvPicPr>
          <p:cNvPr id="37" name="Picture 36">
            <a:extLst>
              <a:ext uri="{FF2B5EF4-FFF2-40B4-BE49-F238E27FC236}">
                <a16:creationId xmlns:a16="http://schemas.microsoft.com/office/drawing/2014/main" id="{3E6CA474-FB6F-0446-B3E6-1D77A1770E0C}"/>
              </a:ext>
            </a:extLst>
          </p:cNvPr>
          <p:cNvPicPr>
            <a:picLocks noChangeAspect="1"/>
          </p:cNvPicPr>
          <p:nvPr/>
        </p:nvPicPr>
        <p:blipFill>
          <a:blip r:embed="rId5"/>
          <a:stretch>
            <a:fillRect/>
          </a:stretch>
        </p:blipFill>
        <p:spPr>
          <a:xfrm>
            <a:off x="7392847" y="4916776"/>
            <a:ext cx="4489188" cy="948353"/>
          </a:xfrm>
          <a:prstGeom prst="rect">
            <a:avLst/>
          </a:prstGeom>
        </p:spPr>
      </p:pic>
      <p:cxnSp>
        <p:nvCxnSpPr>
          <p:cNvPr id="38" name="Straight Arrow Connector 37">
            <a:extLst>
              <a:ext uri="{FF2B5EF4-FFF2-40B4-BE49-F238E27FC236}">
                <a16:creationId xmlns:a16="http://schemas.microsoft.com/office/drawing/2014/main" id="{2F6ABBE8-A7B9-544B-8580-B86366D4E36E}"/>
              </a:ext>
            </a:extLst>
          </p:cNvPr>
          <p:cNvCxnSpPr>
            <a:cxnSpLocks/>
          </p:cNvCxnSpPr>
          <p:nvPr/>
        </p:nvCxnSpPr>
        <p:spPr>
          <a:xfrm flipH="1">
            <a:off x="9152908" y="3753661"/>
            <a:ext cx="261253" cy="119549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83DBF6A-98D8-ED4A-B5E9-55818E468449}"/>
              </a:ext>
            </a:extLst>
          </p:cNvPr>
          <p:cNvCxnSpPr>
            <a:cxnSpLocks/>
          </p:cNvCxnSpPr>
          <p:nvPr/>
        </p:nvCxnSpPr>
        <p:spPr>
          <a:xfrm>
            <a:off x="8572122" y="3944040"/>
            <a:ext cx="267078" cy="115262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21D45F-D14A-B74F-AB1C-F0BEC47C3ACA}"/>
              </a:ext>
            </a:extLst>
          </p:cNvPr>
          <p:cNvCxnSpPr>
            <a:cxnSpLocks/>
          </p:cNvCxnSpPr>
          <p:nvPr/>
        </p:nvCxnSpPr>
        <p:spPr>
          <a:xfrm flipH="1" flipV="1">
            <a:off x="1772740" y="2692979"/>
            <a:ext cx="7342810" cy="225617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0590B0D-4898-AF4B-86F2-C925B648D521}"/>
              </a:ext>
            </a:extLst>
          </p:cNvPr>
          <p:cNvCxnSpPr>
            <a:cxnSpLocks/>
          </p:cNvCxnSpPr>
          <p:nvPr/>
        </p:nvCxnSpPr>
        <p:spPr>
          <a:xfrm flipH="1" flipV="1">
            <a:off x="1521751" y="4351408"/>
            <a:ext cx="7317449" cy="745252"/>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60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blinds(horizontal)">
                                      <p:cBhvr>
                                        <p:cTn id="21" dur="500"/>
                                        <p:tgtEl>
                                          <p:spTgt spid="3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linds(horizontal)">
                                      <p:cBhvr>
                                        <p:cTn id="24" dur="500"/>
                                        <p:tgtEl>
                                          <p:spTgt spid="36"/>
                                        </p:tgtEl>
                                      </p:cBhvr>
                                    </p:animEffect>
                                  </p:childTnLst>
                                </p:cTn>
                              </p:par>
                              <p:par>
                                <p:cTn id="25" presetID="3" presetClass="entr" presetSubtype="1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linds(horizontal)">
                                      <p:cBhvr>
                                        <p:cTn id="27" dur="500"/>
                                        <p:tgtEl>
                                          <p:spTgt spid="38"/>
                                        </p:tgtEl>
                                      </p:cBhvr>
                                    </p:animEffect>
                                  </p:childTnLst>
                                </p:cTn>
                              </p:par>
                              <p:par>
                                <p:cTn id="28" presetID="3" presetClass="entr" presetSubtype="1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linds(horizontal)">
                                      <p:cBhvr>
                                        <p:cTn id="30" dur="500"/>
                                        <p:tgtEl>
                                          <p:spTgt spid="40"/>
                                        </p:tgtEl>
                                      </p:cBhvr>
                                    </p:animEffect>
                                  </p:childTnLst>
                                </p:cTn>
                              </p:par>
                              <p:par>
                                <p:cTn id="31" presetID="3" presetClass="entr" presetSubtype="1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blinds(horizontal)">
                                      <p:cBhvr>
                                        <p:cTn id="33" dur="500"/>
                                        <p:tgtEl>
                                          <p:spTgt spid="43"/>
                                        </p:tgtEl>
                                      </p:cBhvr>
                                    </p:animEffect>
                                  </p:childTnLst>
                                </p:cTn>
                              </p:par>
                              <p:par>
                                <p:cTn id="34" presetID="3" presetClass="entr" presetSubtype="1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blinds(horizontal)">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35" grpId="0" animBg="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简介：编译链</a:t>
            </a:r>
          </a:p>
        </p:txBody>
      </p:sp>
      <p:pic>
        <p:nvPicPr>
          <p:cNvPr id="7" name="Picture 6">
            <a:extLst>
              <a:ext uri="{FF2B5EF4-FFF2-40B4-BE49-F238E27FC236}">
                <a16:creationId xmlns:a16="http://schemas.microsoft.com/office/drawing/2014/main" id="{8077D894-A133-0E4B-ABD2-9308CC84FEA9}"/>
              </a:ext>
            </a:extLst>
          </p:cNvPr>
          <p:cNvPicPr>
            <a:picLocks noChangeAspect="1"/>
          </p:cNvPicPr>
          <p:nvPr/>
        </p:nvPicPr>
        <p:blipFill>
          <a:blip r:embed="rId2"/>
          <a:stretch>
            <a:fillRect/>
          </a:stretch>
        </p:blipFill>
        <p:spPr>
          <a:xfrm>
            <a:off x="5663429" y="0"/>
            <a:ext cx="6528571" cy="2292096"/>
          </a:xfrm>
          <a:prstGeom prst="rect">
            <a:avLst/>
          </a:prstGeom>
        </p:spPr>
      </p:pic>
      <p:sp>
        <p:nvSpPr>
          <p:cNvPr id="8" name="文本框 1">
            <a:extLst>
              <a:ext uri="{FF2B5EF4-FFF2-40B4-BE49-F238E27FC236}">
                <a16:creationId xmlns:a16="http://schemas.microsoft.com/office/drawing/2014/main" id="{03FB2E26-2402-2543-B818-713E03AC237C}"/>
              </a:ext>
            </a:extLst>
          </p:cNvPr>
          <p:cNvSpPr txBox="1"/>
          <p:nvPr/>
        </p:nvSpPr>
        <p:spPr>
          <a:xfrm>
            <a:off x="268438" y="1229962"/>
            <a:ext cx="4742474" cy="170687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dirty="0" err="1">
                <a:latin typeface="Consolas" panose="020B0609020204030204" pitchFamily="49" charset="0"/>
                <a:ea typeface="Menlo" panose="020B0609030804020204" pitchFamily="49" charset="0"/>
                <a:cs typeface="Consolas" panose="020B0609020204030204" pitchFamily="49" charset="0"/>
              </a:rPr>
              <a:t>cpp</a:t>
            </a:r>
            <a:r>
              <a:rPr kumimoji="1" lang="en-US" altLang="zh-CN" dirty="0">
                <a:latin typeface="Consolas" panose="020B0609020204030204" pitchFamily="49" charset="0"/>
                <a:ea typeface="Menlo" panose="020B0609030804020204" pitchFamily="49" charset="0"/>
                <a:cs typeface="Consolas" panose="020B0609020204030204" pitchFamily="49" charset="0"/>
              </a:rPr>
              <a:t> demo1.c demo1.i</a:t>
            </a:r>
          </a:p>
          <a:p>
            <a:pPr marL="742950" lvl="1" indent="-285750">
              <a:lnSpc>
                <a:spcPct val="150000"/>
              </a:lnSpc>
              <a:buFont typeface="Wingdings" pitchFamily="2" charset="2"/>
              <a:buChar char="ü"/>
            </a:pPr>
            <a:r>
              <a:rPr kumimoji="1" lang="en-US" altLang="zh-CN"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err="1">
                <a:latin typeface="Calibri" panose="020F0502020204030204" pitchFamily="34" charset="0"/>
                <a:ea typeface="SimHei" panose="02010609060101010101" pitchFamily="49" charset="-122"/>
                <a:cs typeface="Calibri" panose="020F0502020204030204" pitchFamily="34" charset="0"/>
              </a:rPr>
              <a:t>i</a:t>
            </a:r>
            <a:r>
              <a:rPr kumimoji="1" lang="zh-CN" altLang="en-US" dirty="0">
                <a:latin typeface="Calibri" panose="020F0502020204030204" pitchFamily="34" charset="0"/>
                <a:ea typeface="SimHei" panose="02010609060101010101" pitchFamily="49" charset="-122"/>
                <a:cs typeface="Calibri" panose="020F0502020204030204" pitchFamily="34" charset="0"/>
              </a:rPr>
              <a:t>文件：中间代码</a:t>
            </a:r>
            <a:endParaRPr kumimoji="1" lang="en-US" altLang="zh-CN" dirty="0">
              <a:latin typeface="Calibri" panose="020F0502020204030204" pitchFamily="34" charset="0"/>
              <a:ea typeface="SimHei" panose="02010609060101010101" pitchFamily="49" charset="-122"/>
              <a:cs typeface="Calibri" panose="020F0502020204030204" pitchFamily="34" charset="0"/>
            </a:endParaRPr>
          </a:p>
          <a:p>
            <a:pPr marL="742950" lvl="1" indent="-285750">
              <a:lnSpc>
                <a:spcPct val="150000"/>
              </a:lnSpc>
              <a:buFont typeface="Wingdings" pitchFamily="2" charset="2"/>
              <a:buChar char="ü"/>
            </a:pPr>
            <a:r>
              <a:rPr kumimoji="1" lang="zh-CN" altLang="en-US" dirty="0">
                <a:latin typeface="SimHei" panose="02010609060101010101" pitchFamily="49" charset="-122"/>
                <a:ea typeface="SimHei" panose="02010609060101010101" pitchFamily="49" charset="-122"/>
                <a:cs typeface="Menlo" panose="020B0609030804020204" pitchFamily="49" charset="0"/>
              </a:rPr>
              <a:t>插入头文件，扩展宏定义</a:t>
            </a:r>
            <a:endParaRPr kumimoji="1" lang="en-US" altLang="zh-CN" dirty="0">
              <a:latin typeface="SimHei" panose="02010609060101010101" pitchFamily="49" charset="-122"/>
              <a:ea typeface="SimHei" panose="02010609060101010101" pitchFamily="49" charset="-122"/>
              <a:cs typeface="Menlo" panose="020B0609030804020204" pitchFamily="49" charset="0"/>
            </a:endParaRPr>
          </a:p>
          <a:p>
            <a:pPr marL="742950" lvl="1" indent="-285750">
              <a:lnSpc>
                <a:spcPct val="150000"/>
              </a:lnSpc>
              <a:buFont typeface="Wingdings" pitchFamily="2" charset="2"/>
              <a:buChar char="ü"/>
            </a:pPr>
            <a:r>
              <a:rPr kumimoji="1" lang="en-US" altLang="zh-CN" dirty="0">
                <a:latin typeface="Consolas" panose="020B0609020204030204" pitchFamily="49" charset="0"/>
                <a:ea typeface="Menlo" panose="020B0609030804020204" pitchFamily="49" charset="0"/>
                <a:cs typeface="Consolas" panose="020B0609020204030204" pitchFamily="49" charset="0"/>
              </a:rPr>
              <a:t>demo1.i</a:t>
            </a:r>
            <a:r>
              <a:rPr kumimoji="1" lang="zh-CN" altLang="en-US" dirty="0">
                <a:latin typeface="Calibri" panose="020F0502020204030204" pitchFamily="34" charset="0"/>
                <a:ea typeface="SimHei" panose="02010609060101010101" pitchFamily="49" charset="-122"/>
                <a:cs typeface="Calibri" panose="020F0502020204030204" pitchFamily="34" charset="0"/>
              </a:rPr>
              <a:t>：</a:t>
            </a:r>
            <a:r>
              <a:rPr kumimoji="1" lang="en-US" altLang="zh-CN" dirty="0">
                <a:latin typeface="Calibri" panose="020F0502020204030204" pitchFamily="34" charset="0"/>
                <a:ea typeface="SimHei" panose="02010609060101010101" pitchFamily="49" charset="-122"/>
                <a:cs typeface="Calibri" panose="020F0502020204030204" pitchFamily="34" charset="0"/>
              </a:rPr>
              <a:t>823</a:t>
            </a:r>
            <a:r>
              <a:rPr kumimoji="1" lang="zh-CN" altLang="en-US" dirty="0">
                <a:latin typeface="SimHei" panose="02010609060101010101" pitchFamily="49" charset="-122"/>
                <a:ea typeface="SimHei" panose="02010609060101010101" pitchFamily="49" charset="-122"/>
                <a:cs typeface="Menlo" panose="020B0609030804020204" pitchFamily="49" charset="0"/>
              </a:rPr>
              <a:t>行</a:t>
            </a:r>
            <a:endParaRPr kumimoji="1" lang="en-US" altLang="zh-CN" dirty="0">
              <a:latin typeface="Menlo" panose="020B0609030804020204" pitchFamily="49" charset="0"/>
              <a:ea typeface="Menlo" panose="020B0609030804020204" pitchFamily="49" charset="0"/>
              <a:cs typeface="Menlo" panose="020B0609030804020204" pitchFamily="49" charset="0"/>
            </a:endParaRPr>
          </a:p>
        </p:txBody>
      </p:sp>
      <p:sp>
        <p:nvSpPr>
          <p:cNvPr id="9" name="TextBox 8">
            <a:extLst>
              <a:ext uri="{FF2B5EF4-FFF2-40B4-BE49-F238E27FC236}">
                <a16:creationId xmlns:a16="http://schemas.microsoft.com/office/drawing/2014/main" id="{5FE73C12-8A66-D14F-ABA8-36CDE685F7C4}"/>
              </a:ext>
            </a:extLst>
          </p:cNvPr>
          <p:cNvSpPr txBox="1"/>
          <p:nvPr/>
        </p:nvSpPr>
        <p:spPr>
          <a:xfrm>
            <a:off x="1018032" y="2996244"/>
            <a:ext cx="10155936" cy="2893100"/>
          </a:xfrm>
          <a:prstGeom prst="rect">
            <a:avLst/>
          </a:prstGeom>
          <a:noFill/>
        </p:spPr>
        <p:txBody>
          <a:bodyPr wrap="square">
            <a:spAutoFit/>
          </a:bodyPr>
          <a:lstStyle/>
          <a:p>
            <a:r>
              <a:rPr lang="en-US" sz="1600" dirty="0">
                <a:solidFill>
                  <a:srgbClr val="333333"/>
                </a:solidFill>
                <a:latin typeface="Consolas" panose="020B0609020204030204" pitchFamily="49" charset="0"/>
                <a:cs typeface="Consolas" panose="020B0609020204030204" pitchFamily="49" charset="0"/>
              </a:rPr>
              <a:t>…</a:t>
            </a:r>
          </a:p>
          <a:p>
            <a:r>
              <a:rPr lang="en-US" sz="1600" b="0" dirty="0">
                <a:solidFill>
                  <a:srgbClr val="4B69C6"/>
                </a:solidFill>
                <a:effectLst/>
                <a:latin typeface="Consolas" panose="020B0609020204030204" pitchFamily="49" charset="0"/>
                <a:cs typeface="Consolas" panose="020B0609020204030204" pitchFamily="49" charset="0"/>
              </a:rPr>
              <a:t>extern</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A3E9D"/>
                </a:solidFill>
                <a:effectLst/>
                <a:latin typeface="Consolas" panose="020B0609020204030204" pitchFamily="49" charset="0"/>
                <a:cs typeface="Consolas" panose="020B0609020204030204" pitchFamily="49" charset="0"/>
              </a:rPr>
              <a:t>int</a:t>
            </a:r>
            <a:r>
              <a:rPr lang="en-US" sz="1600" b="0" dirty="0">
                <a:solidFill>
                  <a:srgbClr val="333333"/>
                </a:solidFill>
                <a:effectLst/>
                <a:latin typeface="Consolas" panose="020B0609020204030204" pitchFamily="49" charset="0"/>
                <a:cs typeface="Consolas" panose="020B0609020204030204" pitchFamily="49" charset="0"/>
              </a:rPr>
              <a:t> </a:t>
            </a:r>
            <a:r>
              <a:rPr lang="en-US" sz="1600" b="1" dirty="0" err="1">
                <a:solidFill>
                  <a:srgbClr val="AA3731"/>
                </a:solidFill>
                <a:effectLst/>
                <a:latin typeface="Consolas" panose="020B0609020204030204" pitchFamily="49" charset="0"/>
                <a:cs typeface="Consolas" panose="020B0609020204030204" pitchFamily="49" charset="0"/>
              </a:rPr>
              <a:t>fprintf</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r>
              <a:rPr lang="en-US" sz="1600" b="1" dirty="0">
                <a:solidFill>
                  <a:srgbClr val="7A3E9D"/>
                </a:solidFill>
                <a:effectLst/>
                <a:latin typeface="Consolas" panose="020B0609020204030204" pitchFamily="49" charset="0"/>
                <a:cs typeface="Consolas" panose="020B0609020204030204" pitchFamily="49" charset="0"/>
              </a:rPr>
              <a:t>FILE</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333333"/>
                </a:solidFill>
                <a:effectLst/>
                <a:latin typeface="Consolas" panose="020B0609020204030204" pitchFamily="49" charset="0"/>
                <a:cs typeface="Consolas" panose="020B0609020204030204" pitchFamily="49" charset="0"/>
              </a:rPr>
              <a:t>__restrict </a:t>
            </a:r>
            <a:r>
              <a:rPr lang="en-US" sz="1600" b="0" dirty="0">
                <a:solidFill>
                  <a:srgbClr val="7A3E9D"/>
                </a:solidFill>
                <a:effectLst/>
                <a:latin typeface="Consolas" panose="020B0609020204030204" pitchFamily="49" charset="0"/>
                <a:cs typeface="Consolas" panose="020B0609020204030204" pitchFamily="49" charset="0"/>
              </a:rPr>
              <a:t>__stream</a:t>
            </a:r>
            <a:r>
              <a:rPr lang="en-US" sz="1600" b="0" dirty="0">
                <a:solidFill>
                  <a:srgbClr val="777777"/>
                </a:solidFill>
                <a:effectLst/>
                <a:latin typeface="Consolas" panose="020B0609020204030204" pitchFamily="49" charset="0"/>
                <a:cs typeface="Consolas" panose="020B0609020204030204" pitchFamily="49" charset="0"/>
              </a:rPr>
              <a:t>,</a:t>
            </a:r>
            <a:endParaRPr lang="en-US" sz="1600" b="0" dirty="0">
              <a:solidFill>
                <a:srgbClr val="333333"/>
              </a:solidFill>
              <a:effectLst/>
              <a:latin typeface="Consolas" panose="020B0609020204030204" pitchFamily="49" charset="0"/>
              <a:cs typeface="Consolas" panose="020B0609020204030204" pitchFamily="49" charset="0"/>
            </a:endParaRPr>
          </a:p>
          <a:p>
            <a:r>
              <a:rPr lang="en-US" sz="1600" b="0" dirty="0">
                <a:solidFill>
                  <a:srgbClr val="4B69C6"/>
                </a:solidFill>
                <a:effectLst/>
                <a:latin typeface="Consolas" panose="020B0609020204030204" pitchFamily="49" charset="0"/>
                <a:cs typeface="Consolas" panose="020B0609020204030204" pitchFamily="49" charset="0"/>
              </a:rPr>
              <a:t>const</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A3E9D"/>
                </a:solidFill>
                <a:effectLst/>
                <a:latin typeface="Consolas" panose="020B0609020204030204" pitchFamily="49" charset="0"/>
                <a:cs typeface="Consolas" panose="020B0609020204030204" pitchFamily="49" charset="0"/>
              </a:rPr>
              <a:t>char</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333333"/>
                </a:solidFill>
                <a:effectLst/>
                <a:latin typeface="Consolas" panose="020B0609020204030204" pitchFamily="49" charset="0"/>
                <a:cs typeface="Consolas" panose="020B0609020204030204" pitchFamily="49" charset="0"/>
              </a:rPr>
              <a:t>__restrict </a:t>
            </a:r>
            <a:r>
              <a:rPr lang="en-US" sz="1600" b="0" dirty="0">
                <a:solidFill>
                  <a:srgbClr val="7A3E9D"/>
                </a:solidFill>
                <a:effectLst/>
                <a:latin typeface="Consolas" panose="020B0609020204030204" pitchFamily="49" charset="0"/>
                <a:cs typeface="Consolas" panose="020B0609020204030204" pitchFamily="49" charset="0"/>
              </a:rPr>
              <a:t>__format</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333333"/>
                </a:solidFill>
                <a:effectLst/>
                <a:latin typeface="Consolas" panose="020B0609020204030204" pitchFamily="49" charset="0"/>
                <a:cs typeface="Consolas" panose="020B0609020204030204" pitchFamily="49" charset="0"/>
              </a:rPr>
              <a:t> </a:t>
            </a:r>
            <a:r>
              <a:rPr lang="en-US" sz="1600" b="1" dirty="0">
                <a:solidFill>
                  <a:srgbClr val="AA3731"/>
                </a:solidFill>
                <a:effectLst/>
                <a:latin typeface="Consolas" panose="020B0609020204030204" pitchFamily="49" charset="0"/>
                <a:cs typeface="Consolas" panose="020B0609020204030204" pitchFamily="49" charset="0"/>
              </a:rPr>
              <a:t>__attribute__</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r>
              <a:rPr lang="en-US" sz="1600" b="1" dirty="0">
                <a:solidFill>
                  <a:srgbClr val="AA3731"/>
                </a:solidFill>
                <a:effectLst/>
                <a:latin typeface="Consolas" panose="020B0609020204030204" pitchFamily="49" charset="0"/>
                <a:cs typeface="Consolas" panose="020B0609020204030204" pitchFamily="49" charset="0"/>
              </a:rPr>
              <a:t>__nonnull__</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9C5D27"/>
                </a:solidFill>
                <a:effectLst/>
                <a:latin typeface="Consolas" panose="020B0609020204030204" pitchFamily="49" charset="0"/>
                <a:cs typeface="Consolas" panose="020B0609020204030204" pitchFamily="49" charset="0"/>
              </a:rPr>
              <a:t>1</a:t>
            </a:r>
            <a:r>
              <a:rPr lang="en-US" sz="1600" b="0" dirty="0">
                <a:solidFill>
                  <a:srgbClr val="777777"/>
                </a:solidFill>
                <a:effectLst/>
                <a:latin typeface="Consolas" panose="020B0609020204030204" pitchFamily="49" charset="0"/>
                <a:cs typeface="Consolas" panose="020B0609020204030204" pitchFamily="49" charset="0"/>
              </a:rPr>
              <a:t>)));</a:t>
            </a:r>
            <a:br>
              <a:rPr lang="en-US" sz="1600" b="0" dirty="0">
                <a:solidFill>
                  <a:srgbClr val="333333"/>
                </a:solidFill>
                <a:effectLst/>
                <a:latin typeface="Consolas" panose="020B0609020204030204" pitchFamily="49" charset="0"/>
                <a:cs typeface="Consolas" panose="020B0609020204030204" pitchFamily="49" charset="0"/>
              </a:rPr>
            </a:br>
            <a:r>
              <a:rPr lang="en-US" sz="1600" b="0" dirty="0">
                <a:solidFill>
                  <a:srgbClr val="4B69C6"/>
                </a:solidFill>
                <a:effectLst/>
                <a:latin typeface="Consolas" panose="020B0609020204030204" pitchFamily="49" charset="0"/>
                <a:cs typeface="Consolas" panose="020B0609020204030204" pitchFamily="49" charset="0"/>
              </a:rPr>
              <a:t>extern</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A3E9D"/>
                </a:solidFill>
                <a:effectLst/>
                <a:latin typeface="Consolas" panose="020B0609020204030204" pitchFamily="49" charset="0"/>
                <a:cs typeface="Consolas" panose="020B0609020204030204" pitchFamily="49" charset="0"/>
              </a:rPr>
              <a:t>int</a:t>
            </a:r>
            <a:r>
              <a:rPr lang="en-US" sz="1600" b="0" dirty="0">
                <a:solidFill>
                  <a:srgbClr val="333333"/>
                </a:solidFill>
                <a:effectLst/>
                <a:latin typeface="Consolas" panose="020B0609020204030204" pitchFamily="49" charset="0"/>
                <a:cs typeface="Consolas" panose="020B0609020204030204" pitchFamily="49" charset="0"/>
              </a:rPr>
              <a:t> </a:t>
            </a:r>
            <a:r>
              <a:rPr lang="en-US" sz="1600" b="1" dirty="0" err="1">
                <a:solidFill>
                  <a:srgbClr val="AA3731"/>
                </a:solidFill>
                <a:effectLst/>
                <a:highlight>
                  <a:srgbClr val="FFFF00"/>
                </a:highlight>
                <a:latin typeface="Consolas" panose="020B0609020204030204" pitchFamily="49" charset="0"/>
                <a:cs typeface="Consolas" panose="020B0609020204030204" pitchFamily="49" charset="0"/>
              </a:rPr>
              <a:t>printf</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4B69C6"/>
                </a:solidFill>
                <a:effectLst/>
                <a:latin typeface="Consolas" panose="020B0609020204030204" pitchFamily="49" charset="0"/>
                <a:cs typeface="Consolas" panose="020B0609020204030204" pitchFamily="49" charset="0"/>
              </a:rPr>
              <a:t>const</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A3E9D"/>
                </a:solidFill>
                <a:effectLst/>
                <a:latin typeface="Consolas" panose="020B0609020204030204" pitchFamily="49" charset="0"/>
                <a:cs typeface="Consolas" panose="020B0609020204030204" pitchFamily="49" charset="0"/>
              </a:rPr>
              <a:t>char</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333333"/>
                </a:solidFill>
                <a:effectLst/>
                <a:latin typeface="Consolas" panose="020B0609020204030204" pitchFamily="49" charset="0"/>
                <a:cs typeface="Consolas" panose="020B0609020204030204" pitchFamily="49" charset="0"/>
              </a:rPr>
              <a:t>__restrict </a:t>
            </a:r>
            <a:r>
              <a:rPr lang="en-US" sz="1600" b="0" dirty="0">
                <a:solidFill>
                  <a:srgbClr val="7A3E9D"/>
                </a:solidFill>
                <a:effectLst/>
                <a:latin typeface="Consolas" panose="020B0609020204030204" pitchFamily="49" charset="0"/>
                <a:cs typeface="Consolas" panose="020B0609020204030204" pitchFamily="49" charset="0"/>
              </a:rPr>
              <a:t>__format</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endParaRPr lang="en-US" sz="1600" b="0" dirty="0">
              <a:solidFill>
                <a:srgbClr val="333333"/>
              </a:solidFill>
              <a:effectLst/>
              <a:latin typeface="Consolas" panose="020B0609020204030204" pitchFamily="49" charset="0"/>
              <a:cs typeface="Consolas" panose="020B0609020204030204" pitchFamily="49" charset="0"/>
            </a:endParaRPr>
          </a:p>
          <a:p>
            <a:r>
              <a:rPr lang="en-US" sz="1600" b="0" dirty="0">
                <a:solidFill>
                  <a:srgbClr val="333333"/>
                </a:solidFill>
                <a:effectLst/>
                <a:latin typeface="Consolas" panose="020B0609020204030204" pitchFamily="49" charset="0"/>
                <a:cs typeface="Consolas" panose="020B0609020204030204" pitchFamily="49" charset="0"/>
              </a:rPr>
              <a:t>…</a:t>
            </a:r>
          </a:p>
          <a:p>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9C5D27"/>
                </a:solidFill>
                <a:effectLst/>
                <a:latin typeface="Consolas" panose="020B0609020204030204" pitchFamily="49" charset="0"/>
                <a:cs typeface="Consolas" panose="020B0609020204030204" pitchFamily="49" charset="0"/>
              </a:rPr>
              <a:t>5</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448C27"/>
                </a:solidFill>
                <a:effectLst/>
                <a:latin typeface="Consolas" panose="020B0609020204030204" pitchFamily="49" charset="0"/>
                <a:cs typeface="Consolas" panose="020B0609020204030204" pitchFamily="49" charset="0"/>
              </a:rPr>
              <a:t>demo1.c</a:t>
            </a:r>
            <a:r>
              <a:rPr lang="en-US" sz="1600" b="0" dirty="0">
                <a:solidFill>
                  <a:srgbClr val="777777"/>
                </a:solidFill>
                <a:effectLst/>
                <a:latin typeface="Consolas" panose="020B0609020204030204" pitchFamily="49" charset="0"/>
                <a:cs typeface="Consolas" panose="020B0609020204030204" pitchFamily="49" charset="0"/>
              </a:rPr>
              <a:t>"</a:t>
            </a:r>
            <a:endParaRPr lang="en-US" sz="1600" b="0" dirty="0">
              <a:solidFill>
                <a:srgbClr val="333333"/>
              </a:solidFill>
              <a:effectLst/>
              <a:latin typeface="Consolas" panose="020B0609020204030204" pitchFamily="49" charset="0"/>
              <a:cs typeface="Consolas" panose="020B0609020204030204" pitchFamily="49" charset="0"/>
            </a:endParaRPr>
          </a:p>
          <a:p>
            <a:r>
              <a:rPr lang="en-US" sz="1600" b="0" dirty="0">
                <a:solidFill>
                  <a:srgbClr val="7A3E9D"/>
                </a:solidFill>
                <a:effectLst/>
                <a:latin typeface="Consolas" panose="020B0609020204030204" pitchFamily="49" charset="0"/>
                <a:cs typeface="Consolas" panose="020B0609020204030204" pitchFamily="49" charset="0"/>
              </a:rPr>
              <a:t>int</a:t>
            </a:r>
            <a:r>
              <a:rPr lang="en-US" sz="1600" b="0" dirty="0">
                <a:solidFill>
                  <a:srgbClr val="333333"/>
                </a:solidFill>
                <a:effectLst/>
                <a:latin typeface="Consolas" panose="020B0609020204030204" pitchFamily="49" charset="0"/>
                <a:cs typeface="Consolas" panose="020B0609020204030204" pitchFamily="49" charset="0"/>
              </a:rPr>
              <a:t> </a:t>
            </a:r>
            <a:r>
              <a:rPr lang="en-US" sz="1600" b="1" dirty="0">
                <a:solidFill>
                  <a:srgbClr val="AA3731"/>
                </a:solidFill>
                <a:effectLst/>
                <a:latin typeface="Consolas" panose="020B0609020204030204" pitchFamily="49" charset="0"/>
                <a:cs typeface="Consolas" panose="020B0609020204030204" pitchFamily="49" charset="0"/>
              </a:rPr>
              <a:t>main</a:t>
            </a:r>
            <a:r>
              <a:rPr lang="en-US" sz="1600" b="0" dirty="0">
                <a:solidFill>
                  <a:srgbClr val="777777"/>
                </a:solidFill>
                <a:effectLst/>
                <a:latin typeface="Consolas" panose="020B0609020204030204" pitchFamily="49" charset="0"/>
                <a:cs typeface="Consolas" panose="020B0609020204030204" pitchFamily="49" charset="0"/>
              </a:rPr>
              <a:t>(){</a:t>
            </a:r>
            <a:endParaRPr lang="en-US" sz="1600" b="0" dirty="0">
              <a:solidFill>
                <a:srgbClr val="333333"/>
              </a:solidFill>
              <a:effectLst/>
              <a:latin typeface="Consolas" panose="020B0609020204030204" pitchFamily="49" charset="0"/>
              <a:cs typeface="Consolas" panose="020B0609020204030204" pitchFamily="49" charset="0"/>
            </a:endParaRPr>
          </a:p>
          <a:p>
            <a:pPr lvl="1"/>
            <a:r>
              <a:rPr lang="en-US" sz="1600" b="1" dirty="0" err="1">
                <a:solidFill>
                  <a:srgbClr val="AA3731"/>
                </a:solidFill>
                <a:effectLst/>
                <a:latin typeface="Consolas" panose="020B0609020204030204" pitchFamily="49" charset="0"/>
                <a:cs typeface="Consolas" panose="020B0609020204030204" pitchFamily="49" charset="0"/>
              </a:rPr>
              <a:t>printf</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448C27"/>
                </a:solidFill>
                <a:effectLst/>
                <a:latin typeface="Consolas" panose="020B0609020204030204" pitchFamily="49" charset="0"/>
                <a:cs typeface="Consolas" panose="020B0609020204030204" pitchFamily="49" charset="0"/>
              </a:rPr>
              <a:t>It was the best of times, it was the worst of times</a:t>
            </a:r>
            <a:r>
              <a:rPr lang="en-US" sz="1600" b="0" dirty="0">
                <a:solidFill>
                  <a:srgbClr val="777777"/>
                </a:solidFill>
                <a:effectLst/>
                <a:latin typeface="Consolas" panose="020B0609020204030204" pitchFamily="49" charset="0"/>
                <a:cs typeface="Consolas" panose="020B0609020204030204" pitchFamily="49" charset="0"/>
              </a:rPr>
              <a:t>\n");</a:t>
            </a:r>
            <a:endParaRPr lang="en-US" sz="1600" b="0" dirty="0">
              <a:solidFill>
                <a:srgbClr val="333333"/>
              </a:solidFill>
              <a:effectLst/>
              <a:latin typeface="Consolas" panose="020B0609020204030204" pitchFamily="49" charset="0"/>
              <a:cs typeface="Consolas" panose="020B0609020204030204" pitchFamily="49" charset="0"/>
            </a:endParaRPr>
          </a:p>
          <a:p>
            <a:pPr lvl="1"/>
            <a:r>
              <a:rPr lang="en-US" sz="1600" b="1" dirty="0" err="1">
                <a:solidFill>
                  <a:srgbClr val="AA3731"/>
                </a:solidFill>
                <a:effectLst/>
                <a:latin typeface="Consolas" panose="020B0609020204030204" pitchFamily="49" charset="0"/>
                <a:cs typeface="Consolas" panose="020B0609020204030204" pitchFamily="49" charset="0"/>
              </a:rPr>
              <a:t>printf</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9C5D27"/>
                </a:solidFill>
                <a:effectLst/>
                <a:latin typeface="Consolas" panose="020B0609020204030204" pitchFamily="49" charset="0"/>
                <a:cs typeface="Consolas" panose="020B0609020204030204" pitchFamily="49" charset="0"/>
              </a:rPr>
              <a:t>%s</a:t>
            </a:r>
            <a:r>
              <a:rPr lang="en-US" sz="1600" b="0" dirty="0">
                <a:solidFill>
                  <a:srgbClr val="448C27"/>
                </a:solidFill>
                <a:effectLst/>
                <a:latin typeface="Consolas" panose="020B0609020204030204" pitchFamily="49" charset="0"/>
                <a:cs typeface="Consolas" panose="020B0609020204030204" pitchFamily="49" charset="0"/>
              </a:rPr>
              <a:t>, published in </a:t>
            </a:r>
            <a:r>
              <a:rPr lang="en-US" sz="1600" b="0" dirty="0">
                <a:solidFill>
                  <a:srgbClr val="9C5D27"/>
                </a:solidFill>
                <a:effectLst/>
                <a:latin typeface="Consolas" panose="020B0609020204030204" pitchFamily="49" charset="0"/>
                <a:cs typeface="Consolas" panose="020B0609020204030204" pitchFamily="49" charset="0"/>
              </a:rPr>
              <a:t>%d</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777777"/>
                </a:solidFill>
                <a:effectLst/>
                <a:highlight>
                  <a:srgbClr val="FFFF00"/>
                </a:highlight>
                <a:latin typeface="Consolas" panose="020B0609020204030204" pitchFamily="49" charset="0"/>
                <a:cs typeface="Consolas" panose="020B0609020204030204" pitchFamily="49" charset="0"/>
              </a:rPr>
              <a:t>"</a:t>
            </a:r>
            <a:r>
              <a:rPr lang="en-US" sz="1600" b="0" dirty="0">
                <a:solidFill>
                  <a:srgbClr val="448C27"/>
                </a:solidFill>
                <a:effectLst/>
                <a:highlight>
                  <a:srgbClr val="FFFF00"/>
                </a:highlight>
                <a:latin typeface="Consolas" panose="020B0609020204030204" pitchFamily="49" charset="0"/>
                <a:cs typeface="Consolas" panose="020B0609020204030204" pitchFamily="49" charset="0"/>
              </a:rPr>
              <a:t>A Tale of Two Cities</a:t>
            </a:r>
            <a:r>
              <a:rPr lang="en-US" sz="1600" b="0" dirty="0">
                <a:solidFill>
                  <a:srgbClr val="777777"/>
                </a:solidFill>
                <a:effectLst/>
                <a:highlight>
                  <a:srgbClr val="FFFF00"/>
                </a:highlight>
                <a:latin typeface="Consolas" panose="020B0609020204030204" pitchFamily="49" charset="0"/>
                <a:cs typeface="Consolas" panose="020B0609020204030204" pitchFamily="49" charset="0"/>
              </a:rPr>
              <a:t>"</a:t>
            </a:r>
            <a:r>
              <a:rPr lang="en-US" sz="1600" b="0" dirty="0">
                <a:solidFill>
                  <a:srgbClr val="777777"/>
                </a:solidFill>
                <a:effectLst/>
                <a:latin typeface="Consolas" panose="020B0609020204030204" pitchFamily="49" charset="0"/>
                <a:cs typeface="Consolas" panose="020B0609020204030204" pitchFamily="49" charset="0"/>
              </a:rPr>
              <a:t>,</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9C5D27"/>
                </a:solidFill>
                <a:effectLst/>
                <a:highlight>
                  <a:srgbClr val="FFFF00"/>
                </a:highlight>
                <a:latin typeface="Consolas" panose="020B0609020204030204" pitchFamily="49" charset="0"/>
                <a:cs typeface="Consolas" panose="020B0609020204030204" pitchFamily="49" charset="0"/>
              </a:rPr>
              <a:t>1859</a:t>
            </a:r>
            <a:r>
              <a:rPr lang="en-US" sz="1600" b="0" dirty="0">
                <a:solidFill>
                  <a:srgbClr val="777777"/>
                </a:solidFill>
                <a:effectLst/>
                <a:latin typeface="Consolas" panose="020B0609020204030204" pitchFamily="49" charset="0"/>
                <a:cs typeface="Consolas" panose="020B0609020204030204" pitchFamily="49" charset="0"/>
              </a:rPr>
              <a:t>);</a:t>
            </a:r>
            <a:endParaRPr lang="en-US" sz="1600" b="0" dirty="0">
              <a:solidFill>
                <a:srgbClr val="333333"/>
              </a:solidFill>
              <a:effectLst/>
              <a:latin typeface="Consolas" panose="020B0609020204030204" pitchFamily="49" charset="0"/>
              <a:cs typeface="Consolas" panose="020B0609020204030204" pitchFamily="49" charset="0"/>
            </a:endParaRPr>
          </a:p>
          <a:p>
            <a:pPr lvl="1"/>
            <a:r>
              <a:rPr lang="en-US" sz="1600" b="0" dirty="0">
                <a:solidFill>
                  <a:srgbClr val="4B69C6"/>
                </a:solidFill>
                <a:effectLst/>
                <a:latin typeface="Consolas" panose="020B0609020204030204" pitchFamily="49" charset="0"/>
                <a:cs typeface="Consolas" panose="020B0609020204030204" pitchFamily="49" charset="0"/>
              </a:rPr>
              <a:t>return</a:t>
            </a:r>
            <a:r>
              <a:rPr lang="en-US" sz="1600" b="0" dirty="0">
                <a:solidFill>
                  <a:srgbClr val="333333"/>
                </a:solidFill>
                <a:effectLst/>
                <a:latin typeface="Consolas" panose="020B0609020204030204" pitchFamily="49" charset="0"/>
                <a:cs typeface="Consolas" panose="020B0609020204030204" pitchFamily="49" charset="0"/>
              </a:rPr>
              <a:t> </a:t>
            </a:r>
            <a:r>
              <a:rPr lang="en-US" sz="1600" b="0" dirty="0">
                <a:solidFill>
                  <a:srgbClr val="9C5D27"/>
                </a:solidFill>
                <a:effectLst/>
                <a:latin typeface="Consolas" panose="020B0609020204030204" pitchFamily="49" charset="0"/>
                <a:cs typeface="Consolas" panose="020B0609020204030204" pitchFamily="49" charset="0"/>
              </a:rPr>
              <a:t>0</a:t>
            </a:r>
            <a:r>
              <a:rPr lang="en-US" sz="1600" b="0" dirty="0">
                <a:solidFill>
                  <a:srgbClr val="777777"/>
                </a:solidFill>
                <a:effectLst/>
                <a:latin typeface="Consolas" panose="020B0609020204030204" pitchFamily="49" charset="0"/>
                <a:cs typeface="Consolas" panose="020B0609020204030204" pitchFamily="49" charset="0"/>
              </a:rPr>
              <a:t>;</a:t>
            </a:r>
            <a:endParaRPr lang="en-US" sz="1600" b="0" dirty="0">
              <a:solidFill>
                <a:srgbClr val="333333"/>
              </a:solidFill>
              <a:effectLst/>
              <a:latin typeface="Consolas" panose="020B0609020204030204" pitchFamily="49" charset="0"/>
              <a:cs typeface="Consolas" panose="020B0609020204030204" pitchFamily="49" charset="0"/>
            </a:endParaRPr>
          </a:p>
          <a:p>
            <a:r>
              <a:rPr lang="en-US" sz="1600" b="0" dirty="0">
                <a:solidFill>
                  <a:srgbClr val="777777"/>
                </a:solidFill>
                <a:effectLst/>
                <a:latin typeface="Consolas" panose="020B0609020204030204" pitchFamily="49" charset="0"/>
                <a:cs typeface="Consolas" panose="020B0609020204030204" pitchFamily="49" charset="0"/>
              </a:rPr>
              <a:t>}</a:t>
            </a:r>
            <a:endParaRPr lang="en-US" sz="1600" b="0" dirty="0">
              <a:solidFill>
                <a:srgbClr val="333333"/>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6464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70</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编译时打桩</a:t>
            </a:r>
          </a:p>
        </p:txBody>
      </p:sp>
      <p:pic>
        <p:nvPicPr>
          <p:cNvPr id="52" name="Picture 51">
            <a:extLst>
              <a:ext uri="{FF2B5EF4-FFF2-40B4-BE49-F238E27FC236}">
                <a16:creationId xmlns:a16="http://schemas.microsoft.com/office/drawing/2014/main" id="{02DA63AA-104C-5149-974A-1BA2B1D6A8FD}"/>
              </a:ext>
            </a:extLst>
          </p:cNvPr>
          <p:cNvPicPr>
            <a:picLocks noChangeAspect="1"/>
          </p:cNvPicPr>
          <p:nvPr/>
        </p:nvPicPr>
        <p:blipFill rotWithShape="1">
          <a:blip r:embed="rId3"/>
          <a:srcRect r="818" b="1197"/>
          <a:stretch/>
        </p:blipFill>
        <p:spPr>
          <a:xfrm>
            <a:off x="2089829" y="1232876"/>
            <a:ext cx="8012342" cy="5206553"/>
          </a:xfrm>
          <a:prstGeom prst="rect">
            <a:avLst/>
          </a:prstGeom>
        </p:spPr>
      </p:pic>
    </p:spTree>
    <p:extLst>
      <p:ext uri="{BB962C8B-B14F-4D97-AF65-F5344CB8AC3E}">
        <p14:creationId xmlns:p14="http://schemas.microsoft.com/office/powerpoint/2010/main" val="2443931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71</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链接时打桩</a:t>
            </a:r>
          </a:p>
        </p:txBody>
      </p:sp>
      <p:pic>
        <p:nvPicPr>
          <p:cNvPr id="2" name="Picture 1">
            <a:extLst>
              <a:ext uri="{FF2B5EF4-FFF2-40B4-BE49-F238E27FC236}">
                <a16:creationId xmlns:a16="http://schemas.microsoft.com/office/drawing/2014/main" id="{53B57AE1-B7A5-3341-9F45-CC57A3D2C2A2}"/>
              </a:ext>
            </a:extLst>
          </p:cNvPr>
          <p:cNvPicPr>
            <a:picLocks noChangeAspect="1"/>
          </p:cNvPicPr>
          <p:nvPr/>
        </p:nvPicPr>
        <p:blipFill rotWithShape="1">
          <a:blip r:embed="rId3"/>
          <a:srcRect r="1345" b="1858"/>
          <a:stretch/>
        </p:blipFill>
        <p:spPr>
          <a:xfrm>
            <a:off x="332566" y="1569917"/>
            <a:ext cx="6353047" cy="4405467"/>
          </a:xfrm>
          <a:prstGeom prst="rect">
            <a:avLst/>
          </a:prstGeom>
        </p:spPr>
      </p:pic>
      <p:pic>
        <p:nvPicPr>
          <p:cNvPr id="10" name="Picture 9">
            <a:extLst>
              <a:ext uri="{FF2B5EF4-FFF2-40B4-BE49-F238E27FC236}">
                <a16:creationId xmlns:a16="http://schemas.microsoft.com/office/drawing/2014/main" id="{C3AACDA0-9ABC-5644-8492-9DFCA98FA49D}"/>
              </a:ext>
            </a:extLst>
          </p:cNvPr>
          <p:cNvPicPr>
            <a:picLocks noChangeAspect="1"/>
          </p:cNvPicPr>
          <p:nvPr/>
        </p:nvPicPr>
        <p:blipFill>
          <a:blip r:embed="rId4"/>
          <a:stretch>
            <a:fillRect/>
          </a:stretch>
        </p:blipFill>
        <p:spPr>
          <a:xfrm>
            <a:off x="7847843" y="1569917"/>
            <a:ext cx="3583399" cy="3271498"/>
          </a:xfrm>
          <a:prstGeom prst="rect">
            <a:avLst/>
          </a:prstGeom>
        </p:spPr>
      </p:pic>
      <p:sp>
        <p:nvSpPr>
          <p:cNvPr id="12" name="TextBox 11">
            <a:extLst>
              <a:ext uri="{FF2B5EF4-FFF2-40B4-BE49-F238E27FC236}">
                <a16:creationId xmlns:a16="http://schemas.microsoft.com/office/drawing/2014/main" id="{773A7453-AF85-A84A-8436-CBA6C247AFC7}"/>
              </a:ext>
            </a:extLst>
          </p:cNvPr>
          <p:cNvSpPr txBox="1"/>
          <p:nvPr/>
        </p:nvSpPr>
        <p:spPr>
          <a:xfrm>
            <a:off x="6400800" y="5003987"/>
            <a:ext cx="6096000" cy="880947"/>
          </a:xfrm>
          <a:prstGeom prst="rect">
            <a:avLst/>
          </a:prstGeom>
          <a:noFill/>
        </p:spPr>
        <p:txBody>
          <a:bodyPr wrap="square">
            <a:spAutoFit/>
          </a:bodyPr>
          <a:lstStyle/>
          <a:p>
            <a:pPr marL="285750" indent="-285750" algn="ctr">
              <a:lnSpc>
                <a:spcPct val="150000"/>
              </a:lnSpc>
              <a:buFont typeface="Arial" panose="020B0604020202020204" pitchFamily="34" charset="0"/>
              <a:buChar char="•"/>
            </a:pPr>
            <a:r>
              <a:rPr lang="zh-CN" altLang="en-US" dirty="0">
                <a:latin typeface="Consolas" panose="020B0609020204030204" pitchFamily="49" charset="0"/>
                <a:ea typeface="SimHei" panose="02010609060101010101" pitchFamily="49" charset="-122"/>
                <a:cs typeface="Consolas" panose="020B0609020204030204" pitchFamily="49" charset="0"/>
              </a:rPr>
              <a:t>对</a:t>
            </a:r>
            <a:r>
              <a:rPr lang="en-US" altLang="zh-CN" dirty="0">
                <a:latin typeface="Consolas" panose="020B0609020204030204" pitchFamily="49" charset="0"/>
                <a:ea typeface="SimHei" panose="02010609060101010101" pitchFamily="49" charset="-122"/>
                <a:cs typeface="Consolas" panose="020B0609020204030204" pitchFamily="49" charset="0"/>
              </a:rPr>
              <a:t>f</a:t>
            </a:r>
            <a:r>
              <a:rPr lang="zh-CN" altLang="en-US" dirty="0">
                <a:latin typeface="Consolas" panose="020B0609020204030204" pitchFamily="49" charset="0"/>
                <a:ea typeface="SimHei" panose="02010609060101010101" pitchFamily="49" charset="-122"/>
                <a:cs typeface="Consolas" panose="020B0609020204030204" pitchFamily="49" charset="0"/>
              </a:rPr>
              <a:t>的引用解析为</a:t>
            </a:r>
            <a:r>
              <a:rPr lang="en-US" altLang="zh-CN" dirty="0">
                <a:latin typeface="Consolas" panose="020B0609020204030204" pitchFamily="49" charset="0"/>
                <a:ea typeface="SimHei" panose="02010609060101010101" pitchFamily="49" charset="-122"/>
                <a:cs typeface="Consolas" panose="020B0609020204030204" pitchFamily="49" charset="0"/>
              </a:rPr>
              <a:t>__</a:t>
            </a:r>
            <a:r>
              <a:rPr lang="en-US" altLang="zh-CN" dirty="0" err="1">
                <a:latin typeface="Consolas" panose="020B0609020204030204" pitchFamily="49" charset="0"/>
                <a:ea typeface="SimHei" panose="02010609060101010101" pitchFamily="49" charset="-122"/>
                <a:cs typeface="Consolas" panose="020B0609020204030204" pitchFamily="49" charset="0"/>
              </a:rPr>
              <a:t>wrap_f</a:t>
            </a:r>
            <a:endParaRPr lang="en-US" altLang="zh-CN" dirty="0">
              <a:latin typeface="Consolas" panose="020B0609020204030204" pitchFamily="49" charset="0"/>
              <a:ea typeface="SimHei" panose="02010609060101010101" pitchFamily="49" charset="-122"/>
              <a:cs typeface="Consolas" panose="020B0609020204030204" pitchFamily="49" charset="0"/>
            </a:endParaRPr>
          </a:p>
          <a:p>
            <a:pPr marL="285750" indent="-285750" algn="ctr">
              <a:lnSpc>
                <a:spcPct val="150000"/>
              </a:lnSpc>
              <a:buFont typeface="Arial" panose="020B0604020202020204" pitchFamily="34" charset="0"/>
              <a:buChar char="•"/>
            </a:pPr>
            <a:r>
              <a:rPr lang="zh-CN" altLang="en-US" dirty="0">
                <a:latin typeface="Consolas" panose="020B0609020204030204" pitchFamily="49" charset="0"/>
                <a:ea typeface="SimHei" panose="02010609060101010101" pitchFamily="49" charset="-122"/>
                <a:cs typeface="Consolas" panose="020B0609020204030204" pitchFamily="49" charset="0"/>
              </a:rPr>
              <a:t>对</a:t>
            </a:r>
            <a:r>
              <a:rPr lang="en-US" altLang="zh-CN" dirty="0">
                <a:latin typeface="Consolas" panose="020B0609020204030204" pitchFamily="49" charset="0"/>
                <a:ea typeface="SimHei" panose="02010609060101010101" pitchFamily="49" charset="-122"/>
                <a:cs typeface="Consolas" panose="020B0609020204030204" pitchFamily="49" charset="0"/>
              </a:rPr>
              <a:t>__</a:t>
            </a:r>
            <a:r>
              <a:rPr lang="en-US" altLang="zh-CN" dirty="0" err="1">
                <a:latin typeface="Consolas" panose="020B0609020204030204" pitchFamily="49" charset="0"/>
                <a:ea typeface="SimHei" panose="02010609060101010101" pitchFamily="49" charset="-122"/>
                <a:cs typeface="Consolas" panose="020B0609020204030204" pitchFamily="49" charset="0"/>
              </a:rPr>
              <a:t>real_f</a:t>
            </a:r>
            <a:r>
              <a:rPr lang="zh-CN" altLang="en-US" dirty="0">
                <a:latin typeface="Consolas" panose="020B0609020204030204" pitchFamily="49" charset="0"/>
                <a:ea typeface="SimHei" panose="02010609060101010101" pitchFamily="49" charset="-122"/>
                <a:cs typeface="Consolas" panose="020B0609020204030204" pitchFamily="49" charset="0"/>
              </a:rPr>
              <a:t>的引用解析为</a:t>
            </a:r>
            <a:r>
              <a:rPr lang="en-US" altLang="zh-CN" dirty="0">
                <a:latin typeface="Consolas" panose="020B0609020204030204" pitchFamily="49" charset="0"/>
                <a:ea typeface="SimHei" panose="02010609060101010101" pitchFamily="49" charset="-122"/>
                <a:cs typeface="Consolas" panose="020B0609020204030204" pitchFamily="49" charset="0"/>
              </a:rPr>
              <a:t>f</a:t>
            </a:r>
          </a:p>
        </p:txBody>
      </p:sp>
      <p:cxnSp>
        <p:nvCxnSpPr>
          <p:cNvPr id="13" name="Straight Arrow Connector 12">
            <a:extLst>
              <a:ext uri="{FF2B5EF4-FFF2-40B4-BE49-F238E27FC236}">
                <a16:creationId xmlns:a16="http://schemas.microsoft.com/office/drawing/2014/main" id="{330DF866-8404-654B-9C1A-9048D320B5B5}"/>
              </a:ext>
            </a:extLst>
          </p:cNvPr>
          <p:cNvCxnSpPr>
            <a:cxnSpLocks/>
          </p:cNvCxnSpPr>
          <p:nvPr/>
        </p:nvCxnSpPr>
        <p:spPr>
          <a:xfrm flipH="1" flipV="1">
            <a:off x="3509089" y="3162995"/>
            <a:ext cx="5368213" cy="629587"/>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2E6EA0-4244-0B41-8467-72B036B473CF}"/>
              </a:ext>
            </a:extLst>
          </p:cNvPr>
          <p:cNvCxnSpPr>
            <a:cxnSpLocks/>
          </p:cNvCxnSpPr>
          <p:nvPr/>
        </p:nvCxnSpPr>
        <p:spPr>
          <a:xfrm flipH="1">
            <a:off x="3177915" y="4021981"/>
            <a:ext cx="5156616" cy="67560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6039F2-2C19-3245-9FE4-E6B3072AC69C}"/>
              </a:ext>
            </a:extLst>
          </p:cNvPr>
          <p:cNvCxnSpPr>
            <a:cxnSpLocks/>
          </p:cNvCxnSpPr>
          <p:nvPr/>
        </p:nvCxnSpPr>
        <p:spPr>
          <a:xfrm flipV="1">
            <a:off x="1469037" y="2012500"/>
            <a:ext cx="184758" cy="3052872"/>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132CF2-BF2F-0C44-A2CF-E4A773CAFA8B}"/>
              </a:ext>
            </a:extLst>
          </p:cNvPr>
          <p:cNvCxnSpPr>
            <a:cxnSpLocks/>
          </p:cNvCxnSpPr>
          <p:nvPr/>
        </p:nvCxnSpPr>
        <p:spPr>
          <a:xfrm flipH="1" flipV="1">
            <a:off x="1798820" y="2012500"/>
            <a:ext cx="640063" cy="146528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67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72</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链接时打桩</a:t>
            </a:r>
          </a:p>
        </p:txBody>
      </p:sp>
      <p:pic>
        <p:nvPicPr>
          <p:cNvPr id="26" name="Picture 25">
            <a:extLst>
              <a:ext uri="{FF2B5EF4-FFF2-40B4-BE49-F238E27FC236}">
                <a16:creationId xmlns:a16="http://schemas.microsoft.com/office/drawing/2014/main" id="{9F4C4C56-92A5-BA44-846D-52196544F89E}"/>
              </a:ext>
            </a:extLst>
          </p:cNvPr>
          <p:cNvPicPr>
            <a:picLocks noChangeAspect="1"/>
          </p:cNvPicPr>
          <p:nvPr/>
        </p:nvPicPr>
        <p:blipFill>
          <a:blip r:embed="rId3"/>
          <a:stretch>
            <a:fillRect/>
          </a:stretch>
        </p:blipFill>
        <p:spPr>
          <a:xfrm>
            <a:off x="402997" y="1629975"/>
            <a:ext cx="11386006" cy="3830806"/>
          </a:xfrm>
          <a:prstGeom prst="rect">
            <a:avLst/>
          </a:prstGeom>
        </p:spPr>
      </p:pic>
    </p:spTree>
    <p:extLst>
      <p:ext uri="{BB962C8B-B14F-4D97-AF65-F5344CB8AC3E}">
        <p14:creationId xmlns:p14="http://schemas.microsoft.com/office/powerpoint/2010/main" val="2712584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73</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加载</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运行时打桩</a:t>
            </a:r>
          </a:p>
        </p:txBody>
      </p:sp>
      <p:pic>
        <p:nvPicPr>
          <p:cNvPr id="2" name="Picture 1">
            <a:extLst>
              <a:ext uri="{FF2B5EF4-FFF2-40B4-BE49-F238E27FC236}">
                <a16:creationId xmlns:a16="http://schemas.microsoft.com/office/drawing/2014/main" id="{C0E51471-D8D8-6D48-BFF2-CA7FE17D793E}"/>
              </a:ext>
            </a:extLst>
          </p:cNvPr>
          <p:cNvPicPr>
            <a:picLocks noChangeAspect="1"/>
          </p:cNvPicPr>
          <p:nvPr/>
        </p:nvPicPr>
        <p:blipFill>
          <a:blip r:embed="rId3"/>
          <a:stretch>
            <a:fillRect/>
          </a:stretch>
        </p:blipFill>
        <p:spPr>
          <a:xfrm>
            <a:off x="393250" y="1248576"/>
            <a:ext cx="4878436" cy="2889267"/>
          </a:xfrm>
          <a:prstGeom prst="rect">
            <a:avLst/>
          </a:prstGeom>
        </p:spPr>
      </p:pic>
      <p:pic>
        <p:nvPicPr>
          <p:cNvPr id="3" name="Picture 2">
            <a:extLst>
              <a:ext uri="{FF2B5EF4-FFF2-40B4-BE49-F238E27FC236}">
                <a16:creationId xmlns:a16="http://schemas.microsoft.com/office/drawing/2014/main" id="{5DBE05C5-B357-6240-96D8-B35B6ADDD809}"/>
              </a:ext>
            </a:extLst>
          </p:cNvPr>
          <p:cNvPicPr>
            <a:picLocks noChangeAspect="1"/>
          </p:cNvPicPr>
          <p:nvPr/>
        </p:nvPicPr>
        <p:blipFill>
          <a:blip r:embed="rId4"/>
          <a:stretch>
            <a:fillRect/>
          </a:stretch>
        </p:blipFill>
        <p:spPr>
          <a:xfrm>
            <a:off x="393250" y="4167823"/>
            <a:ext cx="4878436" cy="2537594"/>
          </a:xfrm>
          <a:prstGeom prst="rect">
            <a:avLst/>
          </a:prstGeom>
        </p:spPr>
      </p:pic>
      <p:pic>
        <p:nvPicPr>
          <p:cNvPr id="7" name="Picture 6">
            <a:extLst>
              <a:ext uri="{FF2B5EF4-FFF2-40B4-BE49-F238E27FC236}">
                <a16:creationId xmlns:a16="http://schemas.microsoft.com/office/drawing/2014/main" id="{C4CA758A-50F4-0644-BD29-ABA180AFFABC}"/>
              </a:ext>
            </a:extLst>
          </p:cNvPr>
          <p:cNvPicPr>
            <a:picLocks noChangeAspect="1"/>
          </p:cNvPicPr>
          <p:nvPr/>
        </p:nvPicPr>
        <p:blipFill>
          <a:blip r:embed="rId5"/>
          <a:stretch>
            <a:fillRect/>
          </a:stretch>
        </p:blipFill>
        <p:spPr>
          <a:xfrm>
            <a:off x="7237001" y="2165122"/>
            <a:ext cx="3583399" cy="3271498"/>
          </a:xfrm>
          <a:prstGeom prst="rect">
            <a:avLst/>
          </a:prstGeom>
        </p:spPr>
      </p:pic>
      <p:cxnSp>
        <p:nvCxnSpPr>
          <p:cNvPr id="8" name="Straight Arrow Connector 7">
            <a:extLst>
              <a:ext uri="{FF2B5EF4-FFF2-40B4-BE49-F238E27FC236}">
                <a16:creationId xmlns:a16="http://schemas.microsoft.com/office/drawing/2014/main" id="{DFB1D2EF-805C-5140-AD3D-5E23AFAA8BEE}"/>
              </a:ext>
            </a:extLst>
          </p:cNvPr>
          <p:cNvCxnSpPr>
            <a:cxnSpLocks/>
          </p:cNvCxnSpPr>
          <p:nvPr/>
        </p:nvCxnSpPr>
        <p:spPr>
          <a:xfrm flipH="1" flipV="1">
            <a:off x="2211185" y="2327565"/>
            <a:ext cx="6101542" cy="204493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AB31C28-E786-D948-9106-C4C544F87E3A}"/>
              </a:ext>
            </a:extLst>
          </p:cNvPr>
          <p:cNvCxnSpPr>
            <a:cxnSpLocks/>
          </p:cNvCxnSpPr>
          <p:nvPr/>
        </p:nvCxnSpPr>
        <p:spPr>
          <a:xfrm flipH="1" flipV="1">
            <a:off x="1911927" y="4372495"/>
            <a:ext cx="5802284" cy="19950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53E26C-886E-1E45-880C-58785C6F26F3}"/>
              </a:ext>
            </a:extLst>
          </p:cNvPr>
          <p:cNvSpPr txBox="1"/>
          <p:nvPr/>
        </p:nvSpPr>
        <p:spPr>
          <a:xfrm>
            <a:off x="5593377" y="5780081"/>
            <a:ext cx="6205374" cy="646331"/>
          </a:xfrm>
          <a:prstGeom prst="rect">
            <a:avLst/>
          </a:prstGeom>
          <a:noFill/>
        </p:spPr>
        <p:txBody>
          <a:bodyPr wrap="square">
            <a:spAutoFit/>
          </a:bodyPr>
          <a:lstStyle/>
          <a:p>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注：运行时打桩在malloc里放printf会报</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s</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egmentation fault (core dumped)，因为</a:t>
            </a:r>
            <a:r>
              <a:rPr lang="en-US" altLang="zh-CN" dirty="0" err="1">
                <a:solidFill>
                  <a:schemeClr val="accent1"/>
                </a:solidFill>
                <a:latin typeface="Calibri" panose="020F0502020204030204" pitchFamily="34" charset="0"/>
                <a:ea typeface="SimHei" panose="02010609060101010101" pitchFamily="49" charset="-122"/>
                <a:cs typeface="Calibri" panose="020F0502020204030204" pitchFamily="34" charset="0"/>
              </a:rPr>
              <a:t>printf</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内部也调用了</a:t>
            </a:r>
            <a:r>
              <a:rPr lang="en-US" altLang="zh-CN" dirty="0">
                <a:solidFill>
                  <a:schemeClr val="accent1"/>
                </a:solidFill>
                <a:latin typeface="Calibri" panose="020F0502020204030204" pitchFamily="34" charset="0"/>
                <a:ea typeface="SimHei" panose="02010609060101010101" pitchFamily="49" charset="-122"/>
                <a:cs typeface="Calibri" panose="020F0502020204030204" pitchFamily="34" charset="0"/>
              </a:rPr>
              <a:t>malloc</a:t>
            </a:r>
            <a:r>
              <a:rPr lang="zh-CN" altLang="en-US" dirty="0">
                <a:solidFill>
                  <a:schemeClr val="accent1"/>
                </a:solidFill>
                <a:latin typeface="Calibri" panose="020F0502020204030204" pitchFamily="34" charset="0"/>
                <a:ea typeface="SimHei" panose="02010609060101010101" pitchFamily="49" charset="-122"/>
                <a:cs typeface="Calibri" panose="020F0502020204030204" pitchFamily="34" charset="0"/>
              </a:rPr>
              <a:t>，递归了</a:t>
            </a:r>
          </a:p>
        </p:txBody>
      </p:sp>
    </p:spTree>
    <p:extLst>
      <p:ext uri="{BB962C8B-B14F-4D97-AF65-F5344CB8AC3E}">
        <p14:creationId xmlns:p14="http://schemas.microsoft.com/office/powerpoint/2010/main" val="238910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74</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7224562"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加载</a:t>
            </a:r>
            <a:r>
              <a:rPr kumimoji="1" lang="en-US" altLang="zh-CN" sz="3200" dirty="0">
                <a:latin typeface="Calibri" panose="020F0502020204030204" pitchFamily="34" charset="0"/>
                <a:ea typeface="SimHei" panose="02010609060101010101" pitchFamily="49" charset="-122"/>
                <a:cs typeface="Calibri" panose="020F0502020204030204" pitchFamily="34" charset="0"/>
              </a:rPr>
              <a:t>/</a:t>
            </a:r>
            <a:r>
              <a:rPr kumimoji="1" lang="zh-CN" altLang="en-US" sz="3200" dirty="0">
                <a:latin typeface="Calibri" panose="020F0502020204030204" pitchFamily="34" charset="0"/>
                <a:ea typeface="SimHei" panose="02010609060101010101" pitchFamily="49" charset="-122"/>
                <a:cs typeface="Calibri" panose="020F0502020204030204" pitchFamily="34" charset="0"/>
              </a:rPr>
              <a:t>运行时打桩</a:t>
            </a:r>
          </a:p>
        </p:txBody>
      </p:sp>
      <p:pic>
        <p:nvPicPr>
          <p:cNvPr id="9" name="Picture 8">
            <a:extLst>
              <a:ext uri="{FF2B5EF4-FFF2-40B4-BE49-F238E27FC236}">
                <a16:creationId xmlns:a16="http://schemas.microsoft.com/office/drawing/2014/main" id="{E79058D3-75B7-E04E-A3B0-F781F72A7CCE}"/>
              </a:ext>
            </a:extLst>
          </p:cNvPr>
          <p:cNvPicPr>
            <a:picLocks noChangeAspect="1"/>
          </p:cNvPicPr>
          <p:nvPr/>
        </p:nvPicPr>
        <p:blipFill>
          <a:blip r:embed="rId3"/>
          <a:stretch>
            <a:fillRect/>
          </a:stretch>
        </p:blipFill>
        <p:spPr>
          <a:xfrm>
            <a:off x="594901" y="1802540"/>
            <a:ext cx="11002198" cy="3252920"/>
          </a:xfrm>
          <a:prstGeom prst="rect">
            <a:avLst/>
          </a:prstGeom>
        </p:spPr>
      </p:pic>
    </p:spTree>
    <p:extLst>
      <p:ext uri="{BB962C8B-B14F-4D97-AF65-F5344CB8AC3E}">
        <p14:creationId xmlns:p14="http://schemas.microsoft.com/office/powerpoint/2010/main" val="2463451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944AC3-E599-2349-876F-2BD18851E21E}"/>
              </a:ext>
            </a:extLst>
          </p:cNvPr>
          <p:cNvGrpSpPr/>
          <p:nvPr/>
        </p:nvGrpSpPr>
        <p:grpSpPr>
          <a:xfrm>
            <a:off x="2399176" y="2585468"/>
            <a:ext cx="7393647" cy="1687064"/>
            <a:chOff x="1641575" y="2677801"/>
            <a:chExt cx="7393647" cy="1687064"/>
          </a:xfrm>
        </p:grpSpPr>
        <p:sp>
          <p:nvSpPr>
            <p:cNvPr id="7" name="TextBox 6">
              <a:extLst>
                <a:ext uri="{FF2B5EF4-FFF2-40B4-BE49-F238E27FC236}">
                  <a16:creationId xmlns:a16="http://schemas.microsoft.com/office/drawing/2014/main" id="{989B2C29-6C36-CC44-A825-1EB7BA0CADF3}"/>
                </a:ext>
              </a:extLst>
            </p:cNvPr>
            <p:cNvSpPr txBox="1"/>
            <p:nvPr/>
          </p:nvSpPr>
          <p:spPr>
            <a:xfrm>
              <a:off x="1641575" y="2967335"/>
              <a:ext cx="5810050" cy="1107996"/>
            </a:xfrm>
            <a:prstGeom prst="rect">
              <a:avLst/>
            </a:prstGeom>
            <a:noFill/>
          </p:spPr>
          <p:txBody>
            <a:bodyPr wrap="square" rtlCol="0">
              <a:spAutoFit/>
            </a:bodyPr>
            <a:lstStyle/>
            <a:p>
              <a:pPr algn="ctr"/>
              <a:r>
                <a:rPr kumimoji="1" lang="en-US" altLang="zh-CN" sz="6600" dirty="0"/>
                <a:t>Thank</a:t>
              </a:r>
              <a:r>
                <a:rPr kumimoji="1" lang="zh-CN" altLang="en-US" sz="6600" dirty="0"/>
                <a:t> </a:t>
              </a:r>
              <a:r>
                <a:rPr kumimoji="1" lang="en-US" altLang="zh-CN" sz="6600" dirty="0"/>
                <a:t>you!</a:t>
              </a:r>
              <a:endParaRPr kumimoji="1" lang="zh-CN" altLang="en-US" sz="6600" dirty="0"/>
            </a:p>
          </p:txBody>
        </p:sp>
        <p:pic>
          <p:nvPicPr>
            <p:cNvPr id="3" name="图片 3">
              <a:extLst>
                <a:ext uri="{FF2B5EF4-FFF2-40B4-BE49-F238E27FC236}">
                  <a16:creationId xmlns:a16="http://schemas.microsoft.com/office/drawing/2014/main" id="{A2F7A61C-D60C-8F44-8D57-D33E1FE70A47}"/>
                </a:ext>
              </a:extLst>
            </p:cNvPr>
            <p:cNvPicPr>
              <a:picLocks noChangeAspect="1"/>
            </p:cNvPicPr>
            <p:nvPr/>
          </p:nvPicPr>
          <p:blipFill>
            <a:blip r:embed="rId2"/>
            <a:stretch>
              <a:fillRect/>
            </a:stretch>
          </p:blipFill>
          <p:spPr>
            <a:xfrm>
              <a:off x="7180335" y="2677801"/>
              <a:ext cx="1854887" cy="1687064"/>
            </a:xfrm>
            <a:prstGeom prst="rect">
              <a:avLst/>
            </a:prstGeom>
          </p:spPr>
        </p:pic>
      </p:grpSp>
    </p:spTree>
    <p:extLst>
      <p:ext uri="{BB962C8B-B14F-4D97-AF65-F5344CB8AC3E}">
        <p14:creationId xmlns:p14="http://schemas.microsoft.com/office/powerpoint/2010/main" val="359156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8</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简介：编译链</a:t>
            </a:r>
          </a:p>
        </p:txBody>
      </p:sp>
      <p:sp>
        <p:nvSpPr>
          <p:cNvPr id="15" name="文本框 1">
            <a:extLst>
              <a:ext uri="{FF2B5EF4-FFF2-40B4-BE49-F238E27FC236}">
                <a16:creationId xmlns:a16="http://schemas.microsoft.com/office/drawing/2014/main" id="{F5B7C7B9-AB70-7441-9386-422788809795}"/>
              </a:ext>
            </a:extLst>
          </p:cNvPr>
          <p:cNvSpPr txBox="1"/>
          <p:nvPr/>
        </p:nvSpPr>
        <p:spPr>
          <a:xfrm>
            <a:off x="268439" y="1232876"/>
            <a:ext cx="4742474" cy="4603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dirty="0" err="1">
                <a:latin typeface="Menlo" panose="020B0609030804020204" pitchFamily="49" charset="0"/>
                <a:ea typeface="Menlo" panose="020B0609030804020204" pitchFamily="49" charset="0"/>
                <a:cs typeface="Menlo" panose="020B0609030804020204" pitchFamily="49" charset="0"/>
              </a:rPr>
              <a:t>gcc</a:t>
            </a:r>
            <a:r>
              <a:rPr kumimoji="1" lang="en-US" altLang="zh-CN" dirty="0">
                <a:latin typeface="Menlo" panose="020B0609030804020204" pitchFamily="49" charset="0"/>
                <a:ea typeface="Menlo" panose="020B0609030804020204" pitchFamily="49" charset="0"/>
                <a:cs typeface="Menlo" panose="020B0609030804020204" pitchFamily="49" charset="0"/>
              </a:rPr>
              <a:t> -S demo1.i -o demo1.s</a:t>
            </a:r>
          </a:p>
        </p:txBody>
      </p:sp>
      <p:pic>
        <p:nvPicPr>
          <p:cNvPr id="7" name="Picture 6">
            <a:extLst>
              <a:ext uri="{FF2B5EF4-FFF2-40B4-BE49-F238E27FC236}">
                <a16:creationId xmlns:a16="http://schemas.microsoft.com/office/drawing/2014/main" id="{88AF9192-8795-6D48-B7CC-DFD66E03FEE0}"/>
              </a:ext>
            </a:extLst>
          </p:cNvPr>
          <p:cNvPicPr>
            <a:picLocks noChangeAspect="1"/>
          </p:cNvPicPr>
          <p:nvPr/>
        </p:nvPicPr>
        <p:blipFill>
          <a:blip r:embed="rId2"/>
          <a:stretch>
            <a:fillRect/>
          </a:stretch>
        </p:blipFill>
        <p:spPr>
          <a:xfrm>
            <a:off x="5663429" y="0"/>
            <a:ext cx="6528571" cy="2292096"/>
          </a:xfrm>
          <a:prstGeom prst="rect">
            <a:avLst/>
          </a:prstGeom>
        </p:spPr>
      </p:pic>
      <p:sp>
        <p:nvSpPr>
          <p:cNvPr id="10" name="TextBox 9">
            <a:extLst>
              <a:ext uri="{FF2B5EF4-FFF2-40B4-BE49-F238E27FC236}">
                <a16:creationId xmlns:a16="http://schemas.microsoft.com/office/drawing/2014/main" id="{5D020321-6928-3545-8076-ADC772DF8132}"/>
              </a:ext>
            </a:extLst>
          </p:cNvPr>
          <p:cNvSpPr txBox="1"/>
          <p:nvPr/>
        </p:nvSpPr>
        <p:spPr>
          <a:xfrm>
            <a:off x="268438" y="1770341"/>
            <a:ext cx="9412010" cy="2893100"/>
          </a:xfrm>
          <a:prstGeom prst="rect">
            <a:avLst/>
          </a:prstGeom>
          <a:noFill/>
        </p:spPr>
        <p:txBody>
          <a:bodyPr wrap="square">
            <a:spAutoFit/>
          </a:bodyPr>
          <a:lstStyle/>
          <a:p>
            <a:pPr lvl="1"/>
            <a:r>
              <a:rPr lang="en-US" sz="1400" b="0" dirty="0">
                <a:solidFill>
                  <a:srgbClr val="4B69C6"/>
                </a:solidFill>
                <a:effectLst/>
                <a:latin typeface="Consolas" panose="020B0609020204030204" pitchFamily="49" charset="0"/>
                <a:cs typeface="Consolas" panose="020B0609020204030204" pitchFamily="49" charset="0"/>
              </a:rPr>
              <a:t>.file</a:t>
            </a:r>
            <a:r>
              <a:rPr lang="zh-CN" altLang="en-US" sz="1400" b="0" dirty="0">
                <a:solidFill>
                  <a:srgbClr val="4B69C6"/>
                </a:solidFill>
                <a:effectLst/>
                <a:latin typeface="Consolas" panose="020B0609020204030204" pitchFamily="49" charset="0"/>
                <a:cs typeface="Consolas" panose="020B0609020204030204" pitchFamily="49" charset="0"/>
              </a:rPr>
              <a:t>    </a:t>
            </a:r>
            <a:r>
              <a:rPr lang="en-US" sz="1400" b="0" dirty="0">
                <a:solidFill>
                  <a:srgbClr val="777777"/>
                </a:solidFill>
                <a:effectLst/>
                <a:latin typeface="Consolas" panose="020B0609020204030204" pitchFamily="49" charset="0"/>
                <a:cs typeface="Consolas" panose="020B0609020204030204" pitchFamily="49" charset="0"/>
              </a:rPr>
              <a:t>"</a:t>
            </a:r>
            <a:r>
              <a:rPr lang="en-US" sz="1400" b="0" dirty="0">
                <a:solidFill>
                  <a:srgbClr val="448C27"/>
                </a:solidFill>
                <a:effectLst/>
                <a:latin typeface="Consolas" panose="020B0609020204030204" pitchFamily="49" charset="0"/>
                <a:cs typeface="Consolas" panose="020B0609020204030204" pitchFamily="49" charset="0"/>
              </a:rPr>
              <a:t>demo1.c</a:t>
            </a:r>
            <a:r>
              <a:rPr lang="en-US" sz="1400" b="0" dirty="0">
                <a:solidFill>
                  <a:srgbClr val="777777"/>
                </a:solidFill>
                <a:effectLst/>
                <a:latin typeface="Consolas" panose="020B0609020204030204" pitchFamily="49" charset="0"/>
                <a:cs typeface="Consolas" panose="020B0609020204030204" pitchFamily="49" charset="0"/>
              </a:rPr>
              <a:t>"</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7A3E9D"/>
                </a:solidFill>
                <a:effectLst/>
                <a:latin typeface="Consolas" panose="020B0609020204030204" pitchFamily="49" charset="0"/>
                <a:cs typeface="Consolas" panose="020B0609020204030204" pitchFamily="49" charset="0"/>
              </a:rPr>
              <a:t>.text</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4B69C6"/>
                </a:solidFill>
                <a:effectLst/>
                <a:latin typeface="Consolas" panose="020B0609020204030204" pitchFamily="49" charset="0"/>
                <a:cs typeface="Consolas" panose="020B0609020204030204" pitchFamily="49" charset="0"/>
              </a:rPr>
              <a:t>.section</a:t>
            </a:r>
            <a:r>
              <a:rPr lang="zh-CN" altLang="en-US" sz="1400" dirty="0">
                <a:solidFill>
                  <a:srgbClr val="333333"/>
                </a:solidFill>
                <a:latin typeface="Consolas" panose="020B0609020204030204" pitchFamily="49" charset="0"/>
                <a:cs typeface="Consolas" panose="020B0609020204030204" pitchFamily="49" charset="0"/>
              </a:rPr>
              <a:t>    </a:t>
            </a:r>
            <a:r>
              <a:rPr lang="en-US" sz="1400" b="0" dirty="0">
                <a:solidFill>
                  <a:srgbClr val="7A3E9D"/>
                </a:solidFill>
                <a:effectLst/>
                <a:latin typeface="Consolas" panose="020B0609020204030204" pitchFamily="49" charset="0"/>
                <a:cs typeface="Consolas" panose="020B0609020204030204" pitchFamily="49" charset="0"/>
              </a:rPr>
              <a:t>.</a:t>
            </a:r>
            <a:r>
              <a:rPr lang="en-US" sz="1400" b="0" dirty="0" err="1">
                <a:solidFill>
                  <a:srgbClr val="7A3E9D"/>
                </a:solidFill>
                <a:effectLst/>
                <a:latin typeface="Consolas" panose="020B0609020204030204" pitchFamily="49" charset="0"/>
                <a:cs typeface="Consolas" panose="020B0609020204030204" pitchFamily="49" charset="0"/>
              </a:rPr>
              <a:t>rodata</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4B69C6"/>
                </a:solidFill>
                <a:effectLst/>
                <a:latin typeface="Consolas" panose="020B0609020204030204" pitchFamily="49" charset="0"/>
                <a:cs typeface="Consolas" panose="020B0609020204030204" pitchFamily="49" charset="0"/>
              </a:rPr>
              <a:t>.align</a:t>
            </a:r>
            <a:r>
              <a:rPr lang="en-US" sz="1400" b="0" dirty="0">
                <a:solidFill>
                  <a:srgbClr val="333333"/>
                </a:solidFill>
                <a:effectLst/>
                <a:latin typeface="Consolas" panose="020B0609020204030204" pitchFamily="49" charset="0"/>
                <a:cs typeface="Consolas" panose="020B0609020204030204" pitchFamily="49" charset="0"/>
              </a:rPr>
              <a:t> </a:t>
            </a:r>
            <a:r>
              <a:rPr lang="en-US" sz="1400" b="0" dirty="0">
                <a:solidFill>
                  <a:srgbClr val="9C5D27"/>
                </a:solidFill>
                <a:effectLst/>
                <a:latin typeface="Consolas" panose="020B0609020204030204" pitchFamily="49" charset="0"/>
                <a:cs typeface="Consolas" panose="020B0609020204030204" pitchFamily="49" charset="0"/>
              </a:rPr>
              <a:t>8</a:t>
            </a:r>
            <a:endParaRPr lang="en-US" sz="1400" b="0" dirty="0">
              <a:solidFill>
                <a:srgbClr val="333333"/>
              </a:solidFill>
              <a:effectLst/>
              <a:latin typeface="Consolas" panose="020B0609020204030204" pitchFamily="49" charset="0"/>
              <a:cs typeface="Consolas" panose="020B0609020204030204" pitchFamily="49" charset="0"/>
            </a:endParaRPr>
          </a:p>
          <a:p>
            <a:r>
              <a:rPr lang="en-US" sz="1400" b="1" dirty="0">
                <a:solidFill>
                  <a:srgbClr val="AA3731"/>
                </a:solidFill>
                <a:effectLst/>
                <a:latin typeface="Consolas" panose="020B0609020204030204" pitchFamily="49" charset="0"/>
                <a:cs typeface="Consolas" panose="020B0609020204030204" pitchFamily="49" charset="0"/>
              </a:rPr>
              <a:t>.LC0:</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7A3E9D"/>
                </a:solidFill>
                <a:effectLst/>
                <a:latin typeface="Consolas" panose="020B0609020204030204" pitchFamily="49" charset="0"/>
                <a:cs typeface="Consolas" panose="020B0609020204030204" pitchFamily="49" charset="0"/>
              </a:rPr>
              <a:t>.string</a:t>
            </a:r>
            <a:r>
              <a:rPr lang="en-US" sz="1400" b="0" dirty="0">
                <a:solidFill>
                  <a:srgbClr val="333333"/>
                </a:solidFill>
                <a:effectLst/>
                <a:latin typeface="Consolas" panose="020B0609020204030204" pitchFamily="49" charset="0"/>
                <a:cs typeface="Consolas" panose="020B0609020204030204" pitchFamily="49" charset="0"/>
              </a:rPr>
              <a:t> </a:t>
            </a:r>
            <a:r>
              <a:rPr lang="en-US" sz="1400" b="0" dirty="0">
                <a:solidFill>
                  <a:srgbClr val="777777"/>
                </a:solidFill>
                <a:effectLst/>
                <a:latin typeface="Consolas" panose="020B0609020204030204" pitchFamily="49" charset="0"/>
                <a:cs typeface="Consolas" panose="020B0609020204030204" pitchFamily="49" charset="0"/>
              </a:rPr>
              <a:t>"</a:t>
            </a:r>
            <a:r>
              <a:rPr lang="en-US" sz="1400" b="0" dirty="0">
                <a:solidFill>
                  <a:srgbClr val="448C27"/>
                </a:solidFill>
                <a:effectLst/>
                <a:latin typeface="Consolas" panose="020B0609020204030204" pitchFamily="49" charset="0"/>
                <a:cs typeface="Consolas" panose="020B0609020204030204" pitchFamily="49" charset="0"/>
              </a:rPr>
              <a:t>It was the best of times, it was the worst of times</a:t>
            </a:r>
            <a:r>
              <a:rPr lang="en-US" sz="1400" b="0" dirty="0">
                <a:solidFill>
                  <a:srgbClr val="777777"/>
                </a:solidFill>
                <a:effectLst/>
                <a:latin typeface="Consolas" panose="020B0609020204030204" pitchFamily="49" charset="0"/>
                <a:cs typeface="Consolas" panose="020B0609020204030204" pitchFamily="49" charset="0"/>
              </a:rPr>
              <a:t>"</a:t>
            </a:r>
            <a:endParaRPr lang="en-US" sz="1400" b="0" dirty="0">
              <a:solidFill>
                <a:srgbClr val="333333"/>
              </a:solidFill>
              <a:effectLst/>
              <a:latin typeface="Consolas" panose="020B0609020204030204" pitchFamily="49" charset="0"/>
              <a:cs typeface="Consolas" panose="020B0609020204030204" pitchFamily="49" charset="0"/>
            </a:endParaRPr>
          </a:p>
          <a:p>
            <a:r>
              <a:rPr lang="en-US" sz="1400" b="1" dirty="0">
                <a:solidFill>
                  <a:srgbClr val="AA3731"/>
                </a:solidFill>
                <a:effectLst/>
                <a:latin typeface="Consolas" panose="020B0609020204030204" pitchFamily="49" charset="0"/>
                <a:cs typeface="Consolas" panose="020B0609020204030204" pitchFamily="49" charset="0"/>
              </a:rPr>
              <a:t>.LC1:</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7A3E9D"/>
                </a:solidFill>
                <a:effectLst/>
                <a:latin typeface="Consolas" panose="020B0609020204030204" pitchFamily="49" charset="0"/>
                <a:cs typeface="Consolas" panose="020B0609020204030204" pitchFamily="49" charset="0"/>
              </a:rPr>
              <a:t>.string</a:t>
            </a:r>
            <a:r>
              <a:rPr lang="en-US" sz="1400" b="0" dirty="0">
                <a:solidFill>
                  <a:srgbClr val="333333"/>
                </a:solidFill>
                <a:effectLst/>
                <a:latin typeface="Consolas" panose="020B0609020204030204" pitchFamily="49" charset="0"/>
                <a:cs typeface="Consolas" panose="020B0609020204030204" pitchFamily="49" charset="0"/>
              </a:rPr>
              <a:t> </a:t>
            </a:r>
            <a:r>
              <a:rPr lang="en-US" sz="1400" b="0" dirty="0">
                <a:solidFill>
                  <a:srgbClr val="777777"/>
                </a:solidFill>
                <a:effectLst/>
                <a:latin typeface="Consolas" panose="020B0609020204030204" pitchFamily="49" charset="0"/>
                <a:cs typeface="Consolas" panose="020B0609020204030204" pitchFamily="49" charset="0"/>
              </a:rPr>
              <a:t>"</a:t>
            </a:r>
            <a:r>
              <a:rPr lang="en-US" sz="1400" b="0" dirty="0">
                <a:solidFill>
                  <a:srgbClr val="448C27"/>
                </a:solidFill>
                <a:effectLst/>
                <a:latin typeface="Consolas" panose="020B0609020204030204" pitchFamily="49" charset="0"/>
                <a:cs typeface="Consolas" panose="020B0609020204030204" pitchFamily="49" charset="0"/>
              </a:rPr>
              <a:t>A Tale of Two Cities</a:t>
            </a:r>
            <a:r>
              <a:rPr lang="en-US" sz="1400" b="0" dirty="0">
                <a:solidFill>
                  <a:srgbClr val="777777"/>
                </a:solidFill>
                <a:effectLst/>
                <a:latin typeface="Consolas" panose="020B0609020204030204" pitchFamily="49" charset="0"/>
                <a:cs typeface="Consolas" panose="020B0609020204030204" pitchFamily="49" charset="0"/>
              </a:rPr>
              <a:t>"</a:t>
            </a:r>
            <a:endParaRPr lang="en-US" sz="1400" b="0" dirty="0">
              <a:solidFill>
                <a:srgbClr val="333333"/>
              </a:solidFill>
              <a:effectLst/>
              <a:latin typeface="Consolas" panose="020B0609020204030204" pitchFamily="49" charset="0"/>
              <a:cs typeface="Consolas" panose="020B0609020204030204" pitchFamily="49" charset="0"/>
            </a:endParaRPr>
          </a:p>
          <a:p>
            <a:r>
              <a:rPr lang="en-US" sz="1400" b="1" dirty="0">
                <a:solidFill>
                  <a:srgbClr val="AA3731"/>
                </a:solidFill>
                <a:effectLst/>
                <a:latin typeface="Consolas" panose="020B0609020204030204" pitchFamily="49" charset="0"/>
                <a:cs typeface="Consolas" panose="020B0609020204030204" pitchFamily="49" charset="0"/>
              </a:rPr>
              <a:t>.LC2:</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7A3E9D"/>
                </a:solidFill>
                <a:effectLst/>
                <a:latin typeface="Consolas" panose="020B0609020204030204" pitchFamily="49" charset="0"/>
                <a:cs typeface="Consolas" panose="020B0609020204030204" pitchFamily="49" charset="0"/>
              </a:rPr>
              <a:t>.string</a:t>
            </a:r>
            <a:r>
              <a:rPr lang="en-US" sz="1400" b="0" dirty="0">
                <a:solidFill>
                  <a:srgbClr val="333333"/>
                </a:solidFill>
                <a:effectLst/>
                <a:latin typeface="Consolas" panose="020B0609020204030204" pitchFamily="49" charset="0"/>
                <a:cs typeface="Consolas" panose="020B0609020204030204" pitchFamily="49" charset="0"/>
              </a:rPr>
              <a:t> </a:t>
            </a:r>
            <a:r>
              <a:rPr lang="en-US" sz="1400" b="0" dirty="0">
                <a:solidFill>
                  <a:srgbClr val="777777"/>
                </a:solidFill>
                <a:effectLst/>
                <a:latin typeface="Consolas" panose="020B0609020204030204" pitchFamily="49" charset="0"/>
                <a:cs typeface="Consolas" panose="020B0609020204030204" pitchFamily="49" charset="0"/>
              </a:rPr>
              <a:t>"</a:t>
            </a:r>
            <a:r>
              <a:rPr lang="en-US" sz="1400" b="0" dirty="0">
                <a:solidFill>
                  <a:srgbClr val="448C27"/>
                </a:solidFill>
                <a:effectLst/>
                <a:latin typeface="Consolas" panose="020B0609020204030204" pitchFamily="49" charset="0"/>
                <a:cs typeface="Consolas" panose="020B0609020204030204" pitchFamily="49" charset="0"/>
              </a:rPr>
              <a:t>%s, published in %d</a:t>
            </a:r>
            <a:r>
              <a:rPr lang="en-US" sz="1400" b="0" dirty="0">
                <a:solidFill>
                  <a:srgbClr val="777777"/>
                </a:solidFill>
                <a:effectLst/>
                <a:latin typeface="Consolas" panose="020B0609020204030204" pitchFamily="49" charset="0"/>
                <a:cs typeface="Consolas" panose="020B0609020204030204" pitchFamily="49" charset="0"/>
              </a:rPr>
              <a:t>"</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7A3E9D"/>
                </a:solidFill>
                <a:effectLst/>
                <a:latin typeface="Consolas" panose="020B0609020204030204" pitchFamily="49" charset="0"/>
                <a:cs typeface="Consolas" panose="020B0609020204030204" pitchFamily="49" charset="0"/>
              </a:rPr>
              <a:t>.text</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4B69C6"/>
                </a:solidFill>
                <a:effectLst/>
                <a:latin typeface="Consolas" panose="020B0609020204030204" pitchFamily="49" charset="0"/>
                <a:cs typeface="Consolas" panose="020B0609020204030204" pitchFamily="49" charset="0"/>
              </a:rPr>
              <a:t>.</a:t>
            </a:r>
            <a:r>
              <a:rPr lang="en-US" sz="1400" b="0" dirty="0" err="1">
                <a:solidFill>
                  <a:srgbClr val="4B69C6"/>
                </a:solidFill>
                <a:effectLst/>
                <a:latin typeface="Consolas" panose="020B0609020204030204" pitchFamily="49" charset="0"/>
                <a:cs typeface="Consolas" panose="020B0609020204030204" pitchFamily="49" charset="0"/>
              </a:rPr>
              <a:t>globl</a:t>
            </a:r>
            <a:r>
              <a:rPr lang="en-US" sz="1400" b="0" dirty="0">
                <a:solidFill>
                  <a:srgbClr val="333333"/>
                </a:solidFill>
                <a:effectLst/>
                <a:latin typeface="Consolas" panose="020B0609020204030204" pitchFamily="49" charset="0"/>
                <a:cs typeface="Consolas" panose="020B0609020204030204" pitchFamily="49" charset="0"/>
              </a:rPr>
              <a:t> main</a:t>
            </a:r>
          </a:p>
          <a:p>
            <a:pPr lvl="1"/>
            <a:r>
              <a:rPr lang="en-US" sz="1400" b="0" dirty="0">
                <a:solidFill>
                  <a:srgbClr val="4B69C6"/>
                </a:solidFill>
                <a:effectLst/>
                <a:latin typeface="Consolas" panose="020B0609020204030204" pitchFamily="49" charset="0"/>
                <a:cs typeface="Consolas" panose="020B0609020204030204" pitchFamily="49" charset="0"/>
              </a:rPr>
              <a:t>.type</a:t>
            </a:r>
            <a:r>
              <a:rPr lang="en-US" sz="1400" b="0" dirty="0">
                <a:solidFill>
                  <a:srgbClr val="333333"/>
                </a:solidFill>
                <a:effectLst/>
                <a:latin typeface="Consolas" panose="020B0609020204030204" pitchFamily="49" charset="0"/>
                <a:cs typeface="Consolas" panose="020B0609020204030204" pitchFamily="49" charset="0"/>
              </a:rPr>
              <a:t> main, @function</a:t>
            </a:r>
          </a:p>
        </p:txBody>
      </p:sp>
      <p:sp>
        <p:nvSpPr>
          <p:cNvPr id="12" name="TextBox 11">
            <a:extLst>
              <a:ext uri="{FF2B5EF4-FFF2-40B4-BE49-F238E27FC236}">
                <a16:creationId xmlns:a16="http://schemas.microsoft.com/office/drawing/2014/main" id="{FD8052FF-8B83-674A-8151-36EA79EAEE40}"/>
              </a:ext>
            </a:extLst>
          </p:cNvPr>
          <p:cNvSpPr txBox="1"/>
          <p:nvPr/>
        </p:nvSpPr>
        <p:spPr>
          <a:xfrm>
            <a:off x="268437" y="4663441"/>
            <a:ext cx="6096000" cy="1815882"/>
          </a:xfrm>
          <a:prstGeom prst="rect">
            <a:avLst/>
          </a:prstGeom>
          <a:noFill/>
        </p:spPr>
        <p:txBody>
          <a:bodyPr wrap="square">
            <a:spAutoFit/>
          </a:bodyPr>
          <a:lstStyle/>
          <a:p>
            <a:r>
              <a:rPr lang="en-US" sz="1400" b="1" dirty="0">
                <a:solidFill>
                  <a:srgbClr val="AA3731"/>
                </a:solidFill>
                <a:effectLst/>
                <a:latin typeface="Consolas" panose="020B0609020204030204" pitchFamily="49" charset="0"/>
                <a:cs typeface="Consolas" panose="020B0609020204030204" pitchFamily="49" charset="0"/>
              </a:rPr>
              <a:t>main:</a:t>
            </a:r>
            <a:endParaRPr lang="en-US" sz="1400" dirty="0">
              <a:solidFill>
                <a:srgbClr val="333333"/>
              </a:solidFill>
              <a:latin typeface="Consolas" panose="020B0609020204030204" pitchFamily="49" charset="0"/>
              <a:cs typeface="Consolas" panose="020B0609020204030204" pitchFamily="49" charset="0"/>
            </a:endParaRPr>
          </a:p>
          <a:p>
            <a:r>
              <a:rPr lang="en-US" sz="1400" b="1" dirty="0">
                <a:solidFill>
                  <a:srgbClr val="AA3731"/>
                </a:solidFill>
                <a:effectLst/>
                <a:latin typeface="Consolas" panose="020B0609020204030204" pitchFamily="49" charset="0"/>
                <a:cs typeface="Consolas" panose="020B0609020204030204" pitchFamily="49" charset="0"/>
              </a:rPr>
              <a:t>.LFB0:</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4B69C6"/>
                </a:solidFill>
                <a:effectLst/>
                <a:latin typeface="Consolas" panose="020B0609020204030204" pitchFamily="49" charset="0"/>
                <a:cs typeface="Consolas" panose="020B0609020204030204" pitchFamily="49" charset="0"/>
              </a:rPr>
              <a:t>.</a:t>
            </a:r>
            <a:r>
              <a:rPr lang="en-US" sz="1400" b="0" dirty="0" err="1">
                <a:solidFill>
                  <a:srgbClr val="4B69C6"/>
                </a:solidFill>
                <a:effectLst/>
                <a:latin typeface="Consolas" panose="020B0609020204030204" pitchFamily="49" charset="0"/>
                <a:cs typeface="Consolas" panose="020B0609020204030204" pitchFamily="49" charset="0"/>
              </a:rPr>
              <a:t>cfi_startproc</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333333"/>
                </a:solidFill>
                <a:effectLst/>
                <a:latin typeface="Consolas" panose="020B0609020204030204" pitchFamily="49" charset="0"/>
                <a:cs typeface="Consolas" panose="020B0609020204030204" pitchFamily="49" charset="0"/>
              </a:rPr>
              <a:t>endbr64</a:t>
            </a:r>
          </a:p>
          <a:p>
            <a:pPr lvl="1"/>
            <a:r>
              <a:rPr lang="en-US" sz="1400" b="0" dirty="0" err="1">
                <a:solidFill>
                  <a:srgbClr val="333333"/>
                </a:solidFill>
                <a:effectLst/>
                <a:latin typeface="Consolas" panose="020B0609020204030204" pitchFamily="49" charset="0"/>
                <a:cs typeface="Consolas" panose="020B0609020204030204" pitchFamily="49" charset="0"/>
              </a:rPr>
              <a:t>pushq</a:t>
            </a:r>
            <a:r>
              <a:rPr lang="en-US" sz="1400" b="0" dirty="0">
                <a:solidFill>
                  <a:srgbClr val="333333"/>
                </a:solidFill>
                <a:effectLst/>
                <a:latin typeface="Consolas" panose="020B0609020204030204" pitchFamily="49" charset="0"/>
                <a:cs typeface="Consolas" panose="020B0609020204030204" pitchFamily="49" charset="0"/>
              </a:rPr>
              <a:t> %</a:t>
            </a:r>
            <a:r>
              <a:rPr lang="en-US" sz="1400" b="0" dirty="0" err="1">
                <a:solidFill>
                  <a:srgbClr val="333333"/>
                </a:solidFill>
                <a:effectLst/>
                <a:latin typeface="Consolas" panose="020B0609020204030204" pitchFamily="49" charset="0"/>
                <a:cs typeface="Consolas" panose="020B0609020204030204" pitchFamily="49" charset="0"/>
              </a:rPr>
              <a:t>rbp</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4B69C6"/>
                </a:solidFill>
                <a:effectLst/>
                <a:latin typeface="Consolas" panose="020B0609020204030204" pitchFamily="49" charset="0"/>
                <a:cs typeface="Consolas" panose="020B0609020204030204" pitchFamily="49" charset="0"/>
              </a:rPr>
              <a:t>.</a:t>
            </a:r>
            <a:r>
              <a:rPr lang="en-US" sz="1400" b="0" dirty="0" err="1">
                <a:solidFill>
                  <a:srgbClr val="4B69C6"/>
                </a:solidFill>
                <a:effectLst/>
                <a:latin typeface="Consolas" panose="020B0609020204030204" pitchFamily="49" charset="0"/>
                <a:cs typeface="Consolas" panose="020B0609020204030204" pitchFamily="49" charset="0"/>
              </a:rPr>
              <a:t>cfi_def_cfa_offset</a:t>
            </a:r>
            <a:r>
              <a:rPr lang="en-US" sz="1400" b="0" dirty="0">
                <a:solidFill>
                  <a:srgbClr val="333333"/>
                </a:solidFill>
                <a:effectLst/>
                <a:latin typeface="Consolas" panose="020B0609020204030204" pitchFamily="49" charset="0"/>
                <a:cs typeface="Consolas" panose="020B0609020204030204" pitchFamily="49" charset="0"/>
              </a:rPr>
              <a:t> </a:t>
            </a:r>
            <a:r>
              <a:rPr lang="en-US" sz="1400" b="0" dirty="0">
                <a:solidFill>
                  <a:srgbClr val="9C5D27"/>
                </a:solidFill>
                <a:effectLst/>
                <a:latin typeface="Consolas" panose="020B0609020204030204" pitchFamily="49" charset="0"/>
                <a:cs typeface="Consolas" panose="020B0609020204030204" pitchFamily="49" charset="0"/>
              </a:rPr>
              <a:t>16</a:t>
            </a:r>
            <a:endParaRPr lang="en-US" sz="1400" b="0" dirty="0">
              <a:solidFill>
                <a:srgbClr val="333333"/>
              </a:solidFill>
              <a:effectLst/>
              <a:latin typeface="Consolas" panose="020B0609020204030204" pitchFamily="49" charset="0"/>
              <a:cs typeface="Consolas" panose="020B0609020204030204" pitchFamily="49" charset="0"/>
            </a:endParaRPr>
          </a:p>
          <a:p>
            <a:pPr lvl="1"/>
            <a:r>
              <a:rPr lang="en-US" sz="1400" b="0" dirty="0">
                <a:solidFill>
                  <a:srgbClr val="4B69C6"/>
                </a:solidFill>
                <a:effectLst/>
                <a:latin typeface="Consolas" panose="020B0609020204030204" pitchFamily="49" charset="0"/>
                <a:cs typeface="Consolas" panose="020B0609020204030204" pitchFamily="49" charset="0"/>
              </a:rPr>
              <a:t>.</a:t>
            </a:r>
            <a:r>
              <a:rPr lang="en-US" sz="1400" b="0" dirty="0" err="1">
                <a:solidFill>
                  <a:srgbClr val="4B69C6"/>
                </a:solidFill>
                <a:effectLst/>
                <a:latin typeface="Consolas" panose="020B0609020204030204" pitchFamily="49" charset="0"/>
                <a:cs typeface="Consolas" panose="020B0609020204030204" pitchFamily="49" charset="0"/>
              </a:rPr>
              <a:t>cfi_offset</a:t>
            </a:r>
            <a:r>
              <a:rPr lang="en-US" sz="1400" b="0" dirty="0">
                <a:solidFill>
                  <a:srgbClr val="333333"/>
                </a:solidFill>
                <a:effectLst/>
                <a:latin typeface="Consolas" panose="020B0609020204030204" pitchFamily="49" charset="0"/>
                <a:cs typeface="Consolas" panose="020B0609020204030204" pitchFamily="49" charset="0"/>
              </a:rPr>
              <a:t> </a:t>
            </a:r>
            <a:r>
              <a:rPr lang="en-US" sz="1400" b="0" dirty="0">
                <a:solidFill>
                  <a:srgbClr val="9C5D27"/>
                </a:solidFill>
                <a:effectLst/>
                <a:latin typeface="Consolas" panose="020B0609020204030204" pitchFamily="49" charset="0"/>
                <a:cs typeface="Consolas" panose="020B0609020204030204" pitchFamily="49" charset="0"/>
              </a:rPr>
              <a:t>6</a:t>
            </a:r>
            <a:r>
              <a:rPr lang="en-US" sz="1400" b="0" dirty="0">
                <a:solidFill>
                  <a:srgbClr val="333333"/>
                </a:solidFill>
                <a:effectLst/>
                <a:latin typeface="Consolas" panose="020B0609020204030204" pitchFamily="49" charset="0"/>
                <a:cs typeface="Consolas" panose="020B0609020204030204" pitchFamily="49" charset="0"/>
              </a:rPr>
              <a:t>, -</a:t>
            </a:r>
            <a:r>
              <a:rPr lang="en-US" sz="1400" b="0" dirty="0">
                <a:solidFill>
                  <a:srgbClr val="9C5D27"/>
                </a:solidFill>
                <a:effectLst/>
                <a:latin typeface="Consolas" panose="020B0609020204030204" pitchFamily="49" charset="0"/>
                <a:cs typeface="Consolas" panose="020B0609020204030204" pitchFamily="49" charset="0"/>
              </a:rPr>
              <a:t>16</a:t>
            </a:r>
          </a:p>
          <a:p>
            <a:pPr lvl="1"/>
            <a:r>
              <a:rPr lang="en-US" sz="1400" dirty="0">
                <a:latin typeface="Consolas" panose="020B0609020204030204" pitchFamily="49" charset="0"/>
                <a:cs typeface="Consolas" panose="020B0609020204030204" pitchFamily="49" charset="0"/>
              </a:rPr>
              <a:t>……</a:t>
            </a:r>
            <a:endParaRPr lang="en-US" sz="1400" b="0" dirty="0">
              <a:effectLst/>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4A0D8450-570B-194B-8148-19E2833B9E4C}"/>
              </a:ext>
            </a:extLst>
          </p:cNvPr>
          <p:cNvSpPr/>
          <p:nvPr/>
        </p:nvSpPr>
        <p:spPr>
          <a:xfrm>
            <a:off x="268437" y="2230722"/>
            <a:ext cx="7196392" cy="17496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Rectangle 13">
            <a:extLst>
              <a:ext uri="{FF2B5EF4-FFF2-40B4-BE49-F238E27FC236}">
                <a16:creationId xmlns:a16="http://schemas.microsoft.com/office/drawing/2014/main" id="{17A7C512-E76A-D74D-9579-C1A7C8CDAD3C}"/>
              </a:ext>
            </a:extLst>
          </p:cNvPr>
          <p:cNvSpPr/>
          <p:nvPr/>
        </p:nvSpPr>
        <p:spPr>
          <a:xfrm>
            <a:off x="268437" y="3980330"/>
            <a:ext cx="7196392" cy="6831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8635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B05D0C-86BB-8043-9E7D-8D93E5387062}"/>
              </a:ext>
            </a:extLst>
          </p:cNvPr>
          <p:cNvSpPr>
            <a:spLocks noGrp="1"/>
          </p:cNvSpPr>
          <p:nvPr>
            <p:ph type="sldNum" sz="quarter" idx="12"/>
          </p:nvPr>
        </p:nvSpPr>
        <p:spPr>
          <a:xfrm>
            <a:off x="9448800" y="6492875"/>
            <a:ext cx="2743200" cy="365125"/>
          </a:xfrm>
        </p:spPr>
        <p:txBody>
          <a:bodyPr/>
          <a:lstStyle/>
          <a:p>
            <a:fld id="{234E10DA-A4B5-3C41-BB56-C5CB7549EC2B}" type="slidenum">
              <a:rPr lang="en-US" smtClean="0"/>
              <a:t>9</a:t>
            </a:fld>
            <a:endParaRPr lang="en-US" dirty="0"/>
          </a:p>
        </p:txBody>
      </p:sp>
      <p:sp>
        <p:nvSpPr>
          <p:cNvPr id="11" name="TextBox 10">
            <a:extLst>
              <a:ext uri="{FF2B5EF4-FFF2-40B4-BE49-F238E27FC236}">
                <a16:creationId xmlns:a16="http://schemas.microsoft.com/office/drawing/2014/main" id="{6A48480B-AD5F-BA40-82A1-2990A0C60BFB}"/>
              </a:ext>
            </a:extLst>
          </p:cNvPr>
          <p:cNvSpPr txBox="1"/>
          <p:nvPr/>
        </p:nvSpPr>
        <p:spPr>
          <a:xfrm>
            <a:off x="268438" y="648101"/>
            <a:ext cx="4533499" cy="584775"/>
          </a:xfrm>
          <a:prstGeom prst="rect">
            <a:avLst/>
          </a:prstGeom>
          <a:noFill/>
        </p:spPr>
        <p:txBody>
          <a:bodyPr wrap="square" rtlCol="0">
            <a:spAutoFit/>
          </a:bodyPr>
          <a:lstStyle/>
          <a:p>
            <a:r>
              <a:rPr kumimoji="1" lang="zh-CN" altLang="en-US" sz="3200" dirty="0">
                <a:latin typeface="Calibri" panose="020F0502020204030204" pitchFamily="34" charset="0"/>
                <a:ea typeface="SimHei" panose="02010609060101010101" pitchFamily="49" charset="-122"/>
                <a:cs typeface="Calibri" panose="020F0502020204030204" pitchFamily="34" charset="0"/>
              </a:rPr>
              <a:t>简介：编译链</a:t>
            </a:r>
          </a:p>
        </p:txBody>
      </p:sp>
      <p:sp>
        <p:nvSpPr>
          <p:cNvPr id="15" name="文本框 1">
            <a:extLst>
              <a:ext uri="{FF2B5EF4-FFF2-40B4-BE49-F238E27FC236}">
                <a16:creationId xmlns:a16="http://schemas.microsoft.com/office/drawing/2014/main" id="{F5B7C7B9-AB70-7441-9386-422788809795}"/>
              </a:ext>
            </a:extLst>
          </p:cNvPr>
          <p:cNvSpPr txBox="1"/>
          <p:nvPr/>
        </p:nvSpPr>
        <p:spPr>
          <a:xfrm>
            <a:off x="268439" y="1232876"/>
            <a:ext cx="6528570" cy="37843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dirty="0">
                <a:latin typeface="Consolas" panose="020B0609020204030204" pitchFamily="49" charset="0"/>
                <a:ea typeface="Menlo" panose="020B0609030804020204" pitchFamily="49" charset="0"/>
                <a:cs typeface="Consolas" panose="020B0609020204030204" pitchFamily="49" charset="0"/>
              </a:rPr>
              <a:t>as</a:t>
            </a:r>
            <a:r>
              <a:rPr kumimoji="1" lang="zh-CN" altLang="en-US" dirty="0">
                <a:latin typeface="Consolas" panose="020B0609020204030204" pitchFamily="49" charset="0"/>
                <a:ea typeface="Menlo" panose="020B0609030804020204" pitchFamily="49" charset="0"/>
                <a:cs typeface="Consolas" panose="020B0609020204030204" pitchFamily="49" charset="0"/>
              </a:rPr>
              <a:t> </a:t>
            </a:r>
            <a:r>
              <a:rPr kumimoji="1" lang="en-US" altLang="zh-CN" dirty="0">
                <a:latin typeface="Consolas" panose="020B0609020204030204" pitchFamily="49" charset="0"/>
                <a:ea typeface="Menlo" panose="020B0609030804020204" pitchFamily="49" charset="0"/>
                <a:cs typeface="Consolas" panose="020B0609020204030204" pitchFamily="49" charset="0"/>
              </a:rPr>
              <a:t>demo1.s</a:t>
            </a:r>
            <a:r>
              <a:rPr kumimoji="1" lang="zh-CN" altLang="en-US" dirty="0">
                <a:latin typeface="Consolas" panose="020B0609020204030204" pitchFamily="49" charset="0"/>
                <a:ea typeface="Menlo" panose="020B0609030804020204" pitchFamily="49" charset="0"/>
                <a:cs typeface="Consolas" panose="020B0609020204030204" pitchFamily="49" charset="0"/>
              </a:rPr>
              <a:t> </a:t>
            </a:r>
            <a:r>
              <a:rPr kumimoji="1" lang="en-US" altLang="zh-CN" dirty="0">
                <a:latin typeface="Consolas" panose="020B0609020204030204" pitchFamily="49" charset="0"/>
                <a:ea typeface="Menlo" panose="020B0609030804020204" pitchFamily="49" charset="0"/>
                <a:cs typeface="Consolas" panose="020B0609020204030204" pitchFamily="49" charset="0"/>
              </a:rPr>
              <a:t>-o demo1.o</a:t>
            </a:r>
          </a:p>
          <a:p>
            <a:pPr marL="342900" indent="-342900">
              <a:lnSpc>
                <a:spcPct val="150000"/>
              </a:lnSpc>
              <a:buFont typeface="Arial" panose="020B0604020202020204" pitchFamily="34" charset="0"/>
              <a:buChar char="•"/>
            </a:pPr>
            <a:endParaRPr kumimoji="1" lang="en-US" altLang="zh-CN" dirty="0">
              <a:latin typeface="Menlo" panose="020B0609030804020204" pitchFamily="49" charset="0"/>
              <a:ea typeface="Menlo" panose="020B0609030804020204" pitchFamily="49" charset="0"/>
              <a:cs typeface="Menlo" panose="020B0609030804020204" pitchFamily="49" charset="0"/>
            </a:endParaRPr>
          </a:p>
          <a:p>
            <a:pPr marL="342900" indent="-342900">
              <a:lnSpc>
                <a:spcPct val="150000"/>
              </a:lnSpc>
              <a:buFont typeface="Arial" panose="020B0604020202020204" pitchFamily="34" charset="0"/>
              <a:buChar char="•"/>
            </a:pPr>
            <a:endParaRPr kumimoji="1" lang="en-US" altLang="zh-CN" dirty="0">
              <a:latin typeface="Menlo" panose="020B0609030804020204" pitchFamily="49" charset="0"/>
              <a:ea typeface="Menlo" panose="020B0609030804020204" pitchFamily="49" charset="0"/>
              <a:cs typeface="Menlo" panose="020B0609030804020204" pitchFamily="49" charset="0"/>
            </a:endParaRPr>
          </a:p>
          <a:p>
            <a:pPr>
              <a:lnSpc>
                <a:spcPct val="150000"/>
              </a:lnSpc>
            </a:pPr>
            <a:endParaRPr kumimoji="1" lang="en-US" altLang="zh-CN" dirty="0">
              <a:latin typeface="Menlo" panose="020B0609030804020204" pitchFamily="49" charset="0"/>
              <a:ea typeface="Menlo" panose="020B0609030804020204" pitchFamily="49" charset="0"/>
              <a:cs typeface="Menlo" panose="020B0609030804020204" pitchFamily="49" charset="0"/>
            </a:endParaRPr>
          </a:p>
          <a:p>
            <a:pPr marL="342900" indent="-342900">
              <a:lnSpc>
                <a:spcPct val="150000"/>
              </a:lnSpc>
              <a:buFont typeface="Arial" panose="020B0604020202020204" pitchFamily="34" charset="0"/>
              <a:buChar char="•"/>
            </a:pPr>
            <a:endParaRPr kumimoji="1" lang="en-US" altLang="zh-CN" dirty="0">
              <a:latin typeface="Menlo" panose="020B0609030804020204" pitchFamily="49" charset="0"/>
              <a:ea typeface="Menlo" panose="020B0609030804020204" pitchFamily="49" charset="0"/>
              <a:cs typeface="Menlo" panose="020B0609030804020204" pitchFamily="49" charset="0"/>
            </a:endParaRPr>
          </a:p>
          <a:p>
            <a:pPr marL="342900" indent="-342900">
              <a:lnSpc>
                <a:spcPct val="150000"/>
              </a:lnSpc>
              <a:buFont typeface="Arial" panose="020B0604020202020204" pitchFamily="34" charset="0"/>
              <a:buChar char="•"/>
            </a:pPr>
            <a:r>
              <a:rPr kumimoji="1" lang="en-US" altLang="zh-CN" dirty="0" err="1">
                <a:latin typeface="Consolas" panose="020B0609020204030204" pitchFamily="49" charset="0"/>
                <a:ea typeface="Menlo" panose="020B0609030804020204" pitchFamily="49" charset="0"/>
                <a:cs typeface="Consolas" panose="020B0609020204030204" pitchFamily="49" charset="0"/>
              </a:rPr>
              <a:t>readelf</a:t>
            </a:r>
            <a:r>
              <a:rPr kumimoji="1" lang="en-US" altLang="zh-CN" dirty="0">
                <a:latin typeface="Consolas" panose="020B0609020204030204" pitchFamily="49" charset="0"/>
                <a:ea typeface="Menlo" panose="020B0609030804020204" pitchFamily="49" charset="0"/>
                <a:cs typeface="Consolas" panose="020B0609020204030204" pitchFamily="49" charset="0"/>
              </a:rPr>
              <a:t> -a demo1.o &gt; demo1_elf.txt</a:t>
            </a:r>
          </a:p>
          <a:p>
            <a:pPr marL="800100" lvl="1" indent="-34290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输出</a:t>
            </a:r>
            <a:r>
              <a:rPr kumimoji="1" lang="en-US" altLang="zh-CN" dirty="0">
                <a:latin typeface="Calibri" panose="020F0502020204030204" pitchFamily="34" charset="0"/>
                <a:ea typeface="SimHei" panose="02010609060101010101" pitchFamily="49" charset="-122"/>
                <a:cs typeface="Calibri" panose="020F0502020204030204" pitchFamily="34" charset="0"/>
              </a:rPr>
              <a:t>ELF</a:t>
            </a:r>
            <a:r>
              <a:rPr kumimoji="1" lang="zh-CN" altLang="en-US" dirty="0">
                <a:latin typeface="Calibri" panose="020F0502020204030204" pitchFamily="34" charset="0"/>
                <a:ea typeface="SimHei" panose="02010609060101010101" pitchFamily="49" charset="-122"/>
                <a:cs typeface="Calibri" panose="020F0502020204030204" pitchFamily="34" charset="0"/>
              </a:rPr>
              <a:t>格式文件的所有信息到</a:t>
            </a:r>
            <a:r>
              <a:rPr kumimoji="1" lang="en-US" altLang="zh-CN" dirty="0">
                <a:latin typeface="Consolas" panose="020B0609020204030204" pitchFamily="49" charset="0"/>
                <a:ea typeface="Menlo" panose="020B0609030804020204" pitchFamily="49" charset="0"/>
                <a:cs typeface="Consolas" panose="020B0609020204030204" pitchFamily="49" charset="0"/>
              </a:rPr>
              <a:t>demo1_elf.txt</a:t>
            </a:r>
          </a:p>
          <a:p>
            <a:pPr marL="342900" lvl="0" indent="-342900">
              <a:lnSpc>
                <a:spcPct val="150000"/>
              </a:lnSpc>
              <a:buFont typeface="Arial" panose="020B0604020202020204" pitchFamily="34" charset="0"/>
              <a:buChar char="•"/>
            </a:pPr>
            <a:r>
              <a:rPr kumimoji="1" lang="en-US" altLang="zh-CN" dirty="0" err="1">
                <a:solidFill>
                  <a:prstClr val="black"/>
                </a:solidFill>
                <a:latin typeface="Consolas" panose="020B0609020204030204" pitchFamily="49" charset="0"/>
                <a:ea typeface="Menlo" panose="020B0609030804020204" pitchFamily="49" charset="0"/>
                <a:cs typeface="Consolas" panose="020B0609020204030204" pitchFamily="49" charset="0"/>
              </a:rPr>
              <a:t>readelf</a:t>
            </a:r>
            <a:r>
              <a:rPr kumimoji="1" lang="en-US" altLang="zh-CN" dirty="0">
                <a:solidFill>
                  <a:prstClr val="black"/>
                </a:solidFill>
                <a:latin typeface="Consolas" panose="020B0609020204030204" pitchFamily="49" charset="0"/>
                <a:ea typeface="Menlo" panose="020B0609030804020204" pitchFamily="49" charset="0"/>
                <a:cs typeface="Consolas" panose="020B0609020204030204" pitchFamily="49" charset="0"/>
              </a:rPr>
              <a:t> -h demo1.o &gt; demo1_elf_header.txt</a:t>
            </a:r>
          </a:p>
          <a:p>
            <a:pPr marL="800100" lvl="1" indent="-342900">
              <a:lnSpc>
                <a:spcPct val="150000"/>
              </a:lnSpc>
              <a:buFont typeface="Wingdings" pitchFamily="2" charset="2"/>
              <a:buChar char="ü"/>
            </a:pPr>
            <a:r>
              <a:rPr kumimoji="1" lang="zh-CN" altLang="en-US" dirty="0">
                <a:latin typeface="Calibri" panose="020F0502020204030204" pitchFamily="34" charset="0"/>
                <a:ea typeface="SimHei" panose="02010609060101010101" pitchFamily="49" charset="-122"/>
                <a:cs typeface="Calibri" panose="020F0502020204030204" pitchFamily="34" charset="0"/>
              </a:rPr>
              <a:t>输出</a:t>
            </a:r>
            <a:r>
              <a:rPr kumimoji="1" lang="en-US" altLang="zh-CN" dirty="0">
                <a:latin typeface="Calibri" panose="020F0502020204030204" pitchFamily="34" charset="0"/>
                <a:ea typeface="SimHei" panose="02010609060101010101" pitchFamily="49" charset="-122"/>
                <a:cs typeface="Calibri" panose="020F0502020204030204" pitchFamily="34" charset="0"/>
              </a:rPr>
              <a:t>ELF</a:t>
            </a:r>
            <a:r>
              <a:rPr kumimoji="1" lang="zh-CN" altLang="en-US" dirty="0">
                <a:latin typeface="Calibri" panose="020F0502020204030204" pitchFamily="34" charset="0"/>
                <a:ea typeface="SimHei" panose="02010609060101010101" pitchFamily="49" charset="-122"/>
                <a:cs typeface="Calibri" panose="020F0502020204030204" pitchFamily="34" charset="0"/>
              </a:rPr>
              <a:t>头到</a:t>
            </a:r>
            <a:r>
              <a:rPr kumimoji="1" lang="en-US" altLang="zh-CN" dirty="0">
                <a:latin typeface="Consolas" panose="020B0609020204030204" pitchFamily="49" charset="0"/>
                <a:ea typeface="Menlo" panose="020B0609030804020204" pitchFamily="49" charset="0"/>
                <a:cs typeface="Consolas" panose="020B0609020204030204" pitchFamily="49" charset="0"/>
              </a:rPr>
              <a:t>demo1_elf_header.txt</a:t>
            </a:r>
          </a:p>
        </p:txBody>
      </p:sp>
      <p:pic>
        <p:nvPicPr>
          <p:cNvPr id="7" name="Picture 6">
            <a:extLst>
              <a:ext uri="{FF2B5EF4-FFF2-40B4-BE49-F238E27FC236}">
                <a16:creationId xmlns:a16="http://schemas.microsoft.com/office/drawing/2014/main" id="{A17FAFFE-15F3-0840-ADA6-6DAC43CAA53F}"/>
              </a:ext>
            </a:extLst>
          </p:cNvPr>
          <p:cNvPicPr>
            <a:picLocks noChangeAspect="1"/>
          </p:cNvPicPr>
          <p:nvPr/>
        </p:nvPicPr>
        <p:blipFill>
          <a:blip r:embed="rId2"/>
          <a:stretch>
            <a:fillRect/>
          </a:stretch>
        </p:blipFill>
        <p:spPr>
          <a:xfrm>
            <a:off x="5663429" y="0"/>
            <a:ext cx="6528571" cy="2292096"/>
          </a:xfrm>
          <a:prstGeom prst="rect">
            <a:avLst/>
          </a:prstGeom>
        </p:spPr>
      </p:pic>
      <p:pic>
        <p:nvPicPr>
          <p:cNvPr id="4" name="Picture 3">
            <a:extLst>
              <a:ext uri="{FF2B5EF4-FFF2-40B4-BE49-F238E27FC236}">
                <a16:creationId xmlns:a16="http://schemas.microsoft.com/office/drawing/2014/main" id="{5FD439BC-94BB-0F41-9813-D63989B84989}"/>
              </a:ext>
            </a:extLst>
          </p:cNvPr>
          <p:cNvPicPr>
            <a:picLocks noChangeAspect="1"/>
          </p:cNvPicPr>
          <p:nvPr/>
        </p:nvPicPr>
        <p:blipFill>
          <a:blip r:embed="rId3"/>
          <a:stretch>
            <a:fillRect/>
          </a:stretch>
        </p:blipFill>
        <p:spPr>
          <a:xfrm>
            <a:off x="689307" y="1693257"/>
            <a:ext cx="5236005" cy="1568723"/>
          </a:xfrm>
          <a:prstGeom prst="rect">
            <a:avLst/>
          </a:prstGeom>
        </p:spPr>
      </p:pic>
    </p:spTree>
    <p:extLst>
      <p:ext uri="{BB962C8B-B14F-4D97-AF65-F5344CB8AC3E}">
        <p14:creationId xmlns:p14="http://schemas.microsoft.com/office/powerpoint/2010/main" val="156540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9865</TotalTime>
  <Words>5346</Words>
  <Application>Microsoft Macintosh PowerPoint</Application>
  <PresentationFormat>Widescreen</PresentationFormat>
  <Paragraphs>841</Paragraphs>
  <Slides>75</Slides>
  <Notes>26</Notes>
  <HiddenSlides>17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SimHei</vt:lpstr>
      <vt:lpstr>Menlo</vt:lpstr>
      <vt:lpstr>KaiTi</vt:lpstr>
      <vt:lpstr>Bell Gothic Std Black</vt:lpstr>
      <vt:lpstr>Calibri</vt:lpstr>
      <vt:lpstr>Cambria Math</vt:lpstr>
      <vt:lpstr>Arial</vt:lpstr>
      <vt:lpstr>Wingdings</vt:lpstr>
      <vt:lpstr>Consolas</vt:lpstr>
      <vt:lpstr>Courier New</vt:lpstr>
      <vt:lpstr>Calibri Light</vt:lpstr>
      <vt:lpstr>Office Theme</vt:lpstr>
      <vt:lpstr>Compilation System IV - Linking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练习</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 沛雨</dc:creator>
  <cp:lastModifiedBy>刘 沛雨</cp:lastModifiedBy>
  <cp:revision>214</cp:revision>
  <dcterms:created xsi:type="dcterms:W3CDTF">2024-09-08T14:28:50Z</dcterms:created>
  <dcterms:modified xsi:type="dcterms:W3CDTF">2025-11-12T09:05:06Z</dcterms:modified>
</cp:coreProperties>
</file>